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0"/>
  </p:notesMasterIdLst>
  <p:sldIdLst>
    <p:sldId id="256" r:id="rId2"/>
    <p:sldId id="264" r:id="rId3"/>
    <p:sldId id="265" r:id="rId4"/>
    <p:sldId id="384" r:id="rId5"/>
    <p:sldId id="266" r:id="rId6"/>
    <p:sldId id="385" r:id="rId7"/>
    <p:sldId id="537" r:id="rId8"/>
    <p:sldId id="538" r:id="rId9"/>
    <p:sldId id="539" r:id="rId10"/>
    <p:sldId id="389" r:id="rId11"/>
    <p:sldId id="390" r:id="rId12"/>
    <p:sldId id="391" r:id="rId13"/>
    <p:sldId id="392" r:id="rId14"/>
    <p:sldId id="540" r:id="rId15"/>
    <p:sldId id="394" r:id="rId16"/>
    <p:sldId id="395" r:id="rId17"/>
    <p:sldId id="396" r:id="rId18"/>
    <p:sldId id="397" r:id="rId19"/>
    <p:sldId id="398" r:id="rId20"/>
    <p:sldId id="541" r:id="rId21"/>
    <p:sldId id="542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543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54" r:id="rId75"/>
    <p:sldId id="455" r:id="rId76"/>
    <p:sldId id="456" r:id="rId77"/>
    <p:sldId id="457" r:id="rId78"/>
    <p:sldId id="459" r:id="rId79"/>
    <p:sldId id="460" r:id="rId80"/>
    <p:sldId id="461" r:id="rId81"/>
    <p:sldId id="462" r:id="rId82"/>
    <p:sldId id="463" r:id="rId83"/>
    <p:sldId id="464" r:id="rId84"/>
    <p:sldId id="465" r:id="rId85"/>
    <p:sldId id="466" r:id="rId86"/>
    <p:sldId id="467" r:id="rId87"/>
    <p:sldId id="468" r:id="rId88"/>
    <p:sldId id="469" r:id="rId89"/>
    <p:sldId id="470" r:id="rId90"/>
    <p:sldId id="471" r:id="rId91"/>
    <p:sldId id="472" r:id="rId92"/>
    <p:sldId id="473" r:id="rId93"/>
    <p:sldId id="474" r:id="rId94"/>
    <p:sldId id="475" r:id="rId95"/>
    <p:sldId id="476" r:id="rId96"/>
    <p:sldId id="477" r:id="rId97"/>
    <p:sldId id="478" r:id="rId98"/>
    <p:sldId id="479" r:id="rId99"/>
    <p:sldId id="480" r:id="rId100"/>
    <p:sldId id="481" r:id="rId101"/>
    <p:sldId id="482" r:id="rId102"/>
    <p:sldId id="483" r:id="rId103"/>
    <p:sldId id="484" r:id="rId104"/>
    <p:sldId id="485" r:id="rId105"/>
    <p:sldId id="544" r:id="rId106"/>
    <p:sldId id="493" r:id="rId107"/>
    <p:sldId id="494" r:id="rId108"/>
    <p:sldId id="495" r:id="rId109"/>
    <p:sldId id="496" r:id="rId110"/>
    <p:sldId id="497" r:id="rId111"/>
    <p:sldId id="498" r:id="rId112"/>
    <p:sldId id="499" r:id="rId113"/>
    <p:sldId id="500" r:id="rId114"/>
    <p:sldId id="501" r:id="rId115"/>
    <p:sldId id="502" r:id="rId116"/>
    <p:sldId id="503" r:id="rId117"/>
    <p:sldId id="504" r:id="rId118"/>
    <p:sldId id="505" r:id="rId119"/>
    <p:sldId id="506" r:id="rId120"/>
    <p:sldId id="507" r:id="rId121"/>
    <p:sldId id="508" r:id="rId122"/>
    <p:sldId id="509" r:id="rId123"/>
    <p:sldId id="510" r:id="rId124"/>
    <p:sldId id="511" r:id="rId125"/>
    <p:sldId id="512" r:id="rId126"/>
    <p:sldId id="513" r:id="rId127"/>
    <p:sldId id="514" r:id="rId128"/>
    <p:sldId id="515" r:id="rId129"/>
    <p:sldId id="516" r:id="rId130"/>
    <p:sldId id="517" r:id="rId131"/>
    <p:sldId id="518" r:id="rId132"/>
    <p:sldId id="519" r:id="rId133"/>
    <p:sldId id="520" r:id="rId134"/>
    <p:sldId id="521" r:id="rId135"/>
    <p:sldId id="522" r:id="rId136"/>
    <p:sldId id="523" r:id="rId137"/>
    <p:sldId id="524" r:id="rId138"/>
    <p:sldId id="525" r:id="rId139"/>
    <p:sldId id="526" r:id="rId140"/>
    <p:sldId id="527" r:id="rId141"/>
    <p:sldId id="528" r:id="rId142"/>
    <p:sldId id="529" r:id="rId143"/>
    <p:sldId id="532" r:id="rId144"/>
    <p:sldId id="533" r:id="rId145"/>
    <p:sldId id="534" r:id="rId146"/>
    <p:sldId id="535" r:id="rId147"/>
    <p:sldId id="536" r:id="rId148"/>
    <p:sldId id="261" r:id="rId149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7" autoAdjust="0"/>
    <p:restoredTop sz="94660"/>
  </p:normalViewPr>
  <p:slideViewPr>
    <p:cSldViewPr>
      <p:cViewPr varScale="1">
        <p:scale>
          <a:sx n="102" d="100"/>
          <a:sy n="102" d="100"/>
        </p:scale>
        <p:origin x="-282" y="-102"/>
      </p:cViewPr>
      <p:guideLst>
        <p:guide orient="horz" pos="1117"/>
        <p:guide pos="2880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C125A84-58DC-4152-BF70-DC2FBD30085A}" type="datetimeFigureOut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FA8FF9A-FD70-422F-8F70-B7445FE1C0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15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F4F4BE-0AC6-4EBA-96C3-A8657F184CA9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4797E5-5E00-4576-8EB4-68C137F8A8E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61DEB3-D5DC-4E40-B590-E9C00A897AD3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1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561F15-BB30-443E-9AA0-8506C9B8F5AE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3E399-1E6F-4CE9-9C80-40400A280F2D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31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4307CB-CB72-48CA-85A1-338B177B2D5C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6B936F-5A7E-4709-9FAC-8BE85C572AB1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AC202E-C935-442A-BBAA-41B05BC3441C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3B6A36-0EF8-465B-9AD1-9C60DA0D1C0A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8DA223-022B-4461-9271-142FF17D109E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523C2E-11ED-4FB1-B9D1-B673DF80E2AA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314485-06CB-4590-98D4-CCEC1ACD0BD3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71A399-152A-4221-B782-44375BD33FE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33EFF4-7A56-41F2-B141-19352145B6F2}" type="slidenum">
              <a:rPr lang="ko-KR" altLang="en-US" smtClean="0"/>
              <a:pPr>
                <a:defRPr/>
              </a:pPr>
              <a:t>110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DDB7F-DB98-4DC3-B00A-80EF0028D4F5}" type="slidenum">
              <a:rPr lang="ko-KR" altLang="en-US" smtClean="0"/>
              <a:pPr>
                <a:defRPr/>
              </a:pPr>
              <a:t>111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D6AEA5-A134-4547-A64D-B6D6440AD1A6}" type="slidenum">
              <a:rPr lang="ko-KR" altLang="en-US" smtClean="0"/>
              <a:pPr>
                <a:defRPr/>
              </a:pPr>
              <a:t>112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3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24A975-4EE2-48B3-9C77-741C4CA65F99}" type="slidenum">
              <a:rPr lang="ko-KR" altLang="en-US" smtClean="0"/>
              <a:pPr>
                <a:defRPr/>
              </a:pPr>
              <a:t>113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010311-2885-44BB-AE95-B5FA4F234618}" type="slidenum">
              <a:rPr lang="ko-KR" altLang="en-US" smtClean="0"/>
              <a:pPr>
                <a:defRPr/>
              </a:pPr>
              <a:t>114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637868-37B4-49B3-9502-C3A53A6A570B}" type="slidenum">
              <a:rPr lang="ko-KR" altLang="en-US" smtClean="0"/>
              <a:pPr>
                <a:defRPr/>
              </a:pPr>
              <a:t>115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89D03F-8608-4410-9508-5E87AE833810}" type="slidenum">
              <a:rPr lang="ko-KR" altLang="en-US" smtClean="0"/>
              <a:pPr>
                <a:defRPr/>
              </a:pPr>
              <a:t>116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EF9320-6363-4887-A57B-0FA306E7BCB1}" type="slidenum">
              <a:rPr lang="ko-KR" altLang="en-US" smtClean="0"/>
              <a:pPr>
                <a:defRPr/>
              </a:pPr>
              <a:t>117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22BDC5-0618-4F0C-BE1C-149C57E35C1E}" type="slidenum">
              <a:rPr lang="ko-KR" altLang="en-US" smtClean="0"/>
              <a:pPr>
                <a:defRPr/>
              </a:pPr>
              <a:t>118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2BC60B-2C33-47FD-A5AC-956200B51F5B}" type="slidenum">
              <a:rPr lang="ko-KR" altLang="en-US" smtClean="0"/>
              <a:pPr>
                <a:defRPr/>
              </a:pPr>
              <a:t>119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D54AC0-D16A-4B3D-8F95-614336336C4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6A772C-6F0E-479D-92DD-36CAAFED6E95}" type="slidenum">
              <a:rPr lang="ko-KR" altLang="en-US" smtClean="0"/>
              <a:pPr>
                <a:defRPr/>
              </a:pPr>
              <a:t>120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7B03D-9803-4937-A7C0-28E74311E356}" type="slidenum">
              <a:rPr lang="ko-KR" altLang="en-US" smtClean="0"/>
              <a:pPr>
                <a:defRPr/>
              </a:pPr>
              <a:t>121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DFDC47-9603-4DC7-8F3F-C312B1445ED0}" type="slidenum">
              <a:rPr lang="ko-KR" altLang="en-US" smtClean="0"/>
              <a:pPr>
                <a:defRPr/>
              </a:pPr>
              <a:t>122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36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ED6D87-1E51-425B-AD2A-4DD81290B5D0}" type="slidenum">
              <a:rPr lang="ko-KR" altLang="en-US" smtClean="0"/>
              <a:pPr>
                <a:defRPr/>
              </a:pPr>
              <a:t>123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D0792B-C423-4BFA-866F-19F3F3D0CB6F}" type="slidenum">
              <a:rPr lang="ko-KR" altLang="en-US" smtClean="0"/>
              <a:pPr>
                <a:defRPr/>
              </a:pPr>
              <a:t>124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5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EC4BF6-60F7-4136-A6D6-F54E9AE96E54}" type="slidenum">
              <a:rPr lang="ko-KR" altLang="en-US" smtClean="0"/>
              <a:pPr>
                <a:defRPr/>
              </a:pPr>
              <a:t>125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9916AA-822D-4D3B-9330-77A48933D53C}" type="slidenum">
              <a:rPr lang="ko-KR" altLang="en-US" smtClean="0"/>
              <a:pPr>
                <a:defRPr/>
              </a:pPr>
              <a:t>126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6C7F91-912D-4B01-AB6D-8F9B6A267512}" type="slidenum">
              <a:rPr lang="ko-KR" altLang="en-US" smtClean="0"/>
              <a:pPr>
                <a:defRPr/>
              </a:pPr>
              <a:t>127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CA11-1013-4D6E-B16D-8A63B8B1A423}" type="slidenum">
              <a:rPr lang="ko-KR" altLang="en-US" smtClean="0"/>
              <a:pPr>
                <a:defRPr/>
              </a:pPr>
              <a:t>128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2AA3F-EA57-4538-A7ED-FAF342839F46}" type="slidenum">
              <a:rPr lang="ko-KR" altLang="en-US" smtClean="0"/>
              <a:pPr>
                <a:defRPr/>
              </a:pPr>
              <a:t>129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F56545-FDB0-4044-99D4-5F2B02885C27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0A3202-6C26-4429-8B49-AF328C76B3BA}" type="slidenum">
              <a:rPr lang="ko-KR" altLang="en-US" smtClean="0"/>
              <a:pPr>
                <a:defRPr/>
              </a:pPr>
              <a:t>130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E6ADB8-9CDD-411C-A1D7-838BF3A7A372}" type="slidenum">
              <a:rPr lang="ko-KR" altLang="en-US" smtClean="0"/>
              <a:pPr>
                <a:defRPr/>
              </a:pPr>
              <a:t>131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04EC1C-21A3-4B04-8CCA-2D13B03AFD4A}" type="slidenum">
              <a:rPr lang="ko-KR" altLang="en-US" smtClean="0"/>
              <a:pPr>
                <a:defRPr/>
              </a:pPr>
              <a:t>132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232972-C9F1-4252-96D2-6FC238285C57}" type="slidenum">
              <a:rPr lang="ko-KR" altLang="en-US" smtClean="0"/>
              <a:pPr>
                <a:defRPr/>
              </a:pPr>
              <a:t>133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208C0B-F599-4AF0-AFD8-4F95D443EAAF}" type="slidenum">
              <a:rPr lang="ko-KR" altLang="en-US" smtClean="0"/>
              <a:pPr>
                <a:defRPr/>
              </a:pPr>
              <a:t>134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E0D13D-EDE7-461E-944B-464749FE326B}" type="slidenum">
              <a:rPr lang="ko-KR" altLang="en-US" smtClean="0"/>
              <a:pPr>
                <a:defRPr/>
              </a:pPr>
              <a:t>135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213FAD-4006-407B-BD10-FFCBDF0FF1E3}" type="slidenum">
              <a:rPr lang="ko-KR" altLang="en-US" smtClean="0"/>
              <a:pPr>
                <a:defRPr/>
              </a:pPr>
              <a:t>136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8A8F7-7773-43EA-9284-FE9098FCA5AA}" type="slidenum">
              <a:rPr lang="ko-KR" altLang="en-US" smtClean="0"/>
              <a:pPr>
                <a:defRPr/>
              </a:pPr>
              <a:t>137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7CA205-2907-4AB4-90DC-203DD473369A}" type="slidenum">
              <a:rPr lang="ko-KR" altLang="en-US" smtClean="0"/>
              <a:pPr>
                <a:defRPr/>
              </a:pPr>
              <a:t>138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8A690-941B-45FF-B485-6D103EEF47C0}" type="slidenum">
              <a:rPr lang="ko-KR" altLang="en-US" smtClean="0"/>
              <a:pPr>
                <a:defRPr/>
              </a:pPr>
              <a:t>139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9C63F-3724-4AA3-BD91-9C756E1F68E0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76903D-4E2F-4BC1-B413-BDF2BF19B647}" type="slidenum">
              <a:rPr lang="ko-KR" altLang="en-US" smtClean="0"/>
              <a:pPr>
                <a:defRPr/>
              </a:pPr>
              <a:t>140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CD7F4-480B-4803-9332-7492004F6D11}" type="slidenum">
              <a:rPr lang="ko-KR" altLang="en-US" smtClean="0"/>
              <a:pPr>
                <a:defRPr/>
              </a:pPr>
              <a:t>141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851868-F672-427A-86DC-F89341D2B261}" type="slidenum">
              <a:rPr lang="ko-KR" altLang="en-US" smtClean="0"/>
              <a:pPr>
                <a:defRPr/>
              </a:pPr>
              <a:t>142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4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40C3D7-97CD-42FA-A7D4-494B1380883A}" type="slidenum">
              <a:rPr lang="ko-KR" altLang="en-US" smtClean="0"/>
              <a:pPr>
                <a:defRPr/>
              </a:pPr>
              <a:t>143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C15E6C-78D0-4036-9FE8-26206A8BE516}" type="slidenum">
              <a:rPr lang="ko-KR" altLang="en-US" smtClean="0"/>
              <a:pPr>
                <a:defRPr/>
              </a:pPr>
              <a:t>144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91EF2-C1C6-47B5-ACA4-3E8EB9C21C66}" type="slidenum">
              <a:rPr lang="ko-KR" altLang="en-US" smtClean="0"/>
              <a:pPr>
                <a:defRPr/>
              </a:pPr>
              <a:t>145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281617-803F-4CC9-8C95-1D64A4AFB80D}" type="slidenum">
              <a:rPr lang="ko-KR" altLang="en-US" smtClean="0"/>
              <a:pPr>
                <a:defRPr/>
              </a:pPr>
              <a:t>146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8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00F441-BB0E-438F-BF17-17344420CC2D}" type="slidenum">
              <a:rPr lang="ko-KR" altLang="en-US" smtClean="0"/>
              <a:pPr>
                <a:defRPr/>
              </a:pPr>
              <a:t>147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9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59FBAB-18A8-4098-867D-BA03BC8031EC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148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C42CF1-B865-44B2-A461-FDE2A2FC4AC4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689011-6524-4038-B2FB-50062C07C8EB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E3A556-7140-4052-A22A-95E42BB8DEA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7501C-74A4-4729-8A53-34F1628519C7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261DC-5BE7-41A4-8099-7A9AEE88A19D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561D60-F70B-4AA0-99FA-CF1CC4336B1A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B80831-1D3F-4E4F-B5F1-2691DDBFA4C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A94FD9-38C3-4716-9A32-38B0766FF2EA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C233D8-2AC9-4B44-9900-9B4C481B20E4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A330DD-6908-4BF4-A4FB-EEAB132EA904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E7702-FAA2-4E8B-BA81-9BD0D59450D1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5AA6D2-477B-4280-A572-EF1B47CF37A7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29B858-0E63-4B3B-BC16-A96FB1AC87C1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9926D4-7EFD-42E9-BAC5-2882E5155638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D7412-0483-4F98-A584-A253F02AEA94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9EF69-857A-43EC-8BBE-B7BBA4D736FA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DC4FC7-2658-4A37-9DB1-DE87F2840975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62CAF2-D209-4E26-B029-439C9790FF3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6539D5-C618-4E2F-A13D-4196B8863D56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EFBC70-384B-4AE1-BE7F-EE8889FA34AE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9C00A6-4E21-4F15-A665-D25BD41FA4D8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4F3562-42B9-4D5E-A8EB-3A447E46A73D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7C50E1-2ABB-4B5E-B33F-6FB776F266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2E9D3B-52ED-4938-A150-F1549FF1CADA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AF3C8B-BC96-4446-BF3B-DEE8C596429C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1DCCCE-6132-4185-9505-34ABADEF803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ADAD34-B068-4E59-8425-7A673098AD00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AB65D1-8F8F-4FEA-BF25-3DCB5051962A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646F63-B065-48F5-AB40-EC44881A90AC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C96A4F-7CE2-4CE4-98E1-2068BBA6D104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8C9875-7453-4104-8D35-FB601C2B1533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311E22-0FA1-4C51-AE1F-41DA1B348B10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408078-F108-4369-AD3B-ABE1BB7926A2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FFA49A-C64F-4DC9-96D3-E170C130AE12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9B16D2-575C-4E60-A8FC-A28E64085B92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00428A-386E-4E44-847D-D22A4F8091CC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FB8804-CA54-44A1-9E57-5DBC01167B65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7B3047-BD0C-4F4C-B41B-7704D3F2B99A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DBE88F-96C0-496C-ACAC-2772B415E5FC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DF2344-E6D1-42F6-9A69-377F1061BF2B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D9972-A891-464A-ACA3-970ED7338805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202C67-B193-4361-9819-C2C6CC7E5B71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769F77-0158-4EE3-A837-F953B1A9370D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AB706C-5B02-4E6A-A427-CE315856373A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E6F415-C348-4954-BCA2-D6E5C444C94F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5BEDE7-3010-49F4-826B-F7D299696877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A0F12A-602C-4444-94FE-EF236DE5FA58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C104AA-DC60-4B58-B414-071179F9781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B34A87-C57D-4E22-9DA0-48AC524B8011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AE2FE6-67F9-4E5C-9077-A1C774BB1E5A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683312-BF87-4725-B2E8-88B1BF9D6BE0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7B8B29-7DF6-47C4-A6EE-E22665A54033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BC56F0-0990-41C4-8423-7032AC600C65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3C1287-FFEA-4AF8-A639-162057361BD8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E76E5C-979D-4465-AAFD-4868297F47B4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36F2E-3F60-4CBE-A3EE-EE17E957B992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17B67B-9C30-45D5-A804-4E702319D9CF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AE1417-0CDF-42CB-8BA3-EE35C2AF6D43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F98E92-6F52-4EDA-AEAA-4779B1F0847D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F62A38-7D1B-426F-948C-B6D73E3FC553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48D0AA-5B42-447C-B12E-2676A8D52764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B1C6C9-B362-48F2-905D-530144B674AB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C1D5F9-638B-476B-9038-39B0168DC91D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07E3E8-956D-46BC-8E6E-F2EC7B9E5583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22554-63E2-4D77-8FD0-D56B28350CC8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D5E77C-41B9-40F5-9EDB-CAF0976F829B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8C34DF-CEC1-4F5F-8136-D2B25FDAF53F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1F8D3F-4A1A-449A-9EC8-F3E746412620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9E17DA-4419-435B-9F86-4E6D5B68C2AA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CACB52-C6D7-4527-B375-F42BF0304C7D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1E7D-5745-4E65-B585-A586CB397596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3C6CB6-3C05-4679-893C-7633C22C17E7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52246D-76B0-4B77-B198-91E327BF9552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46564-3536-4417-916A-767EB70C69F4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CEC552-B7CF-45AC-8115-291259471AC4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E780C1-5D23-44BD-A34A-21C5DC93DDB4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978E94-5679-4732-8F60-23A86A981312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42D2C-09E1-46B3-8151-148954F7FC9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9D0D7A-9984-4EBD-8FC4-AEA3F89D5114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EB61A-6D23-4A70-809E-130EE7F6219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7F802C-2B5A-45A8-8DCA-A6D4260B0982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9EBA8F-3C52-4EC8-9456-70098EA36D60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4103C3-1C23-4AA1-A649-BE69F03F70D0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F69FDF-2160-4EA2-8E00-AE8D45CB2590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1113AF-4EC8-4B69-913F-8C15EE9915ED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716E49-DF75-40E3-B2EB-F949B42A5C62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29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706D5B-2F7A-4C1D-AC58-0A0E9920C9DF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5B6F15-B71F-48F6-97F6-3CE6C5E59D98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3F2C21-6624-4F97-B562-5FF0104766CD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DFAC3B-EE6D-4BED-A28E-D114C4763391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FCF549-8691-4F83-A73E-CEFDE011EEA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9310B8-4EEE-42AF-8370-26E19A48E860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90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D4BE68-9177-4326-BD36-F698BB370D7F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8688" y="3427413"/>
            <a:ext cx="7358062" cy="1587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80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FADC92-A7FB-447E-9F06-D3B38D96CF29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040DB-3DB1-4C1C-B106-6D40D095A69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5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ED5E6-49C1-45DF-B0E0-D93BE8FCB260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27AED-840E-490F-80DC-1AA65A4AC4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1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13D52-7240-4AC4-8A52-4885B9A30194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DE422-161C-472C-99FB-D33D8BB3297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269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CE661-203F-4B86-8827-2C70CE34028D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859D7-5CAB-4862-B399-417FE7B3B5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8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>
            <a:lvl1pPr>
              <a:lnSpc>
                <a:spcPct val="100000"/>
              </a:lnSpc>
              <a:buFontTx/>
              <a:buBlip>
                <a:blip r:embed="rId2"/>
              </a:buBlip>
              <a:defRPr sz="2600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FontTx/>
              <a:buBlip>
                <a:blip r:embed="rId2"/>
              </a:buBlip>
              <a:defRPr sz="2200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FontTx/>
              <a:buBlip>
                <a:blip r:embed="rId2"/>
              </a:buBlip>
              <a:defRPr sz="1900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defRPr sz="160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0CAF1A-DABE-403D-8754-A6FD51E8D13D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71750" y="6356350"/>
            <a:ext cx="4000500" cy="365125"/>
          </a:xfrm>
        </p:spPr>
        <p:txBody>
          <a:bodyPr/>
          <a:lstStyle>
            <a:lvl1pPr>
              <a:defRPr sz="1000" i="1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79BE0-8686-42CF-9C4D-C6169D60CC4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95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2875" y="285750"/>
            <a:ext cx="8858250" cy="5508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50" y="346373"/>
            <a:ext cx="8229600" cy="418058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>
            <a:noAutofit/>
          </a:bodyPr>
          <a:lstStyle>
            <a:lvl1pPr>
              <a:lnSpc>
                <a:spcPct val="130000"/>
              </a:lnSpc>
              <a:buFontTx/>
              <a:buBlip>
                <a:blip r:embed="rId2"/>
              </a:buBlip>
              <a:defRPr sz="1800">
                <a:latin typeface="+mn-ea"/>
                <a:ea typeface="+mn-ea"/>
              </a:defRPr>
            </a:lvl1pPr>
            <a:lvl2pPr>
              <a:lnSpc>
                <a:spcPct val="130000"/>
              </a:lnSpc>
              <a:buFontTx/>
              <a:buBlip>
                <a:blip r:embed="rId3"/>
              </a:buBlip>
              <a:defRPr sz="1600">
                <a:latin typeface="+mn-ea"/>
                <a:ea typeface="+mn-ea"/>
              </a:defRPr>
            </a:lvl2pPr>
            <a:lvl3pPr>
              <a:lnSpc>
                <a:spcPct val="130000"/>
              </a:lnSpc>
              <a:buFont typeface="Wingdings" pitchFamily="2" charset="2"/>
              <a:buChar char="ü"/>
              <a:defRPr sz="1400">
                <a:latin typeface="+mn-ea"/>
                <a:ea typeface="+mn-ea"/>
              </a:defRPr>
            </a:lvl3pPr>
            <a:lvl4pPr>
              <a:defRPr sz="1200">
                <a:latin typeface="+mn-ea"/>
                <a:ea typeface="+mn-ea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92736" cy="400110"/>
          </a:xfrm>
          <a:ln w="57150"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80000">
                  <a:schemeClr val="bg1">
                    <a:alpha val="0"/>
                  </a:schemeClr>
                </a:gs>
                <a:gs pos="100000">
                  <a:schemeClr val="tx2">
                    <a:alpha val="55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buNone/>
              <a:defRPr sz="2000" u="none" baseline="0">
                <a:ln>
                  <a:noFill/>
                </a:ln>
                <a:effectLst/>
                <a:uFill>
                  <a:solidFill>
                    <a:schemeClr val="tx2"/>
                  </a:solidFill>
                </a:u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52DA18-C593-406E-AF17-5F65D938C952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AA0EC-4F74-44E4-B1DE-BFB35E0DFE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131840" y="1950417"/>
            <a:ext cx="5472410" cy="360363"/>
          </a:xfrm>
        </p:spPr>
        <p:txBody>
          <a:bodyPr>
            <a:noAutofit/>
          </a:bodyPr>
          <a:lstStyle>
            <a:lvl1pPr>
              <a:buNone/>
              <a:defRPr sz="3200" b="1">
                <a:latin typeface="Arial Black" pitchFamily="34" charset="0"/>
                <a:ea typeface="HY울릉도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3491880" y="2636838"/>
            <a:ext cx="5328270" cy="3600450"/>
          </a:xfrm>
        </p:spPr>
        <p:txBody>
          <a:bodyPr>
            <a:normAutofit/>
          </a:bodyPr>
          <a:lstStyle>
            <a:lvl1pPr>
              <a:buFontTx/>
              <a:buChar char="-"/>
              <a:defRPr sz="2000">
                <a:latin typeface="Arial Black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430F8A-FF5F-4613-93A8-71B527C5831F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79621-D7A1-4FB8-99B5-BFB005FAD0E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5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D1470-243F-46CA-B8B7-82510A3AD234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271A4-9283-4402-8B6C-CEE87C51BA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53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43626-EA75-4066-84A8-D81B9A4D88C4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69E76-D6A5-4E95-B3B7-9C6A39582D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8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FD098-E801-4492-96F9-49E8422CF4AB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C7026-1173-4C18-B7B9-A53103EA136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504A9-D736-4BB7-BC37-18CB6468D8E9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77CDE-0F6A-43A1-B951-2110B701F0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2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DE4A1-1AB0-4760-B37B-6C19F1A1DF78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6A2C9-682C-4874-8E78-759B1F8E114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3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FADCB-8AEA-4DF1-96EE-F247045DD33A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9B5F4-F96E-45F3-A3E6-4839D969AD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7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6F2ED07-36F3-4143-BDF5-EFACFC83E9DE}" type="datetime1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27313" y="6356350"/>
            <a:ext cx="388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auto" latinLnBrk="1">
              <a:spcBef>
                <a:spcPts val="0"/>
              </a:spcBef>
              <a:spcAft>
                <a:spcPts val="0"/>
              </a:spcAft>
              <a:defRPr kumimoji="0" lang="en-US" altLang="ko-KR" sz="10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28C7987-EC43-445C-AD0F-9126288E3D2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7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3"/>
          <p:cNvSpPr>
            <a:spLocks noGrp="1"/>
          </p:cNvSpPr>
          <p:nvPr>
            <p:ph type="ctrTitle"/>
          </p:nvPr>
        </p:nvSpPr>
        <p:spPr>
          <a:xfrm>
            <a:off x="800100" y="1928813"/>
            <a:ext cx="7772400" cy="1470025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altLang="ko-KR" sz="4000" b="1" i="1" dirty="0" smtClean="0">
                <a:ea typeface="ＭＳ Ｐゴシック" pitchFamily="-108" charset="-128"/>
              </a:rPr>
              <a:t>Object-Oriented and </a:t>
            </a:r>
            <a:br>
              <a:rPr lang="en-US" altLang="ko-KR" sz="4000" b="1" i="1" dirty="0" smtClean="0">
                <a:ea typeface="ＭＳ Ｐゴシック" pitchFamily="-108" charset="-128"/>
              </a:rPr>
            </a:br>
            <a:r>
              <a:rPr lang="en-US" altLang="ko-KR" sz="4000" b="1" i="1" dirty="0" smtClean="0">
                <a:ea typeface="ＭＳ Ｐゴシック" pitchFamily="-108" charset="-128"/>
              </a:rPr>
              <a:t>   Classical Software Engineering</a:t>
            </a:r>
            <a:endParaRPr lang="ko-KR" altLang="en-US" sz="4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스테레오타입</a:t>
            </a:r>
            <a:r>
              <a:rPr lang="en-US" altLang="ko-KR" dirty="0" smtClean="0"/>
              <a:t>(extensions of UML)</a:t>
            </a:r>
          </a:p>
          <a:p>
            <a:pPr eaLnBrk="1" hangingPunct="1">
              <a:buFont typeface="Webdings" charset="2"/>
              <a:buNone/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04892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UML Notation for These Three Class Types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020F5A-B285-491B-BF41-16276A0157BB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153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2565400"/>
            <a:ext cx="5016500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클라이언트는 제안된 소프트웨어 </a:t>
            </a:r>
            <a:r>
              <a:rPr lang="ko-KR" altLang="en-US" dirty="0" err="1" smtClean="0"/>
              <a:t>프로덕트가</a:t>
            </a:r>
            <a:r>
              <a:rPr lang="ko-KR" altLang="en-US" dirty="0" smtClean="0"/>
              <a:t> 무엇을 하는지를 정확하게 이해하지 못하면 명세문서를 승인하지 않으려 함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따라서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커뮤니케이션 다이어그램의 작성된 서술이 필요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이벤트들의 흐름</a:t>
            </a:r>
            <a:r>
              <a:rPr lang="en-US" altLang="ko-KR" dirty="0" smtClean="0"/>
              <a:t>(flow of events)</a:t>
            </a:r>
            <a:r>
              <a:rPr lang="ko-KR" altLang="en-US" dirty="0" smtClean="0"/>
              <a:t>이 필요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28AC79-E44A-4FD8-AA3B-4617E6E6F002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 시나리오의 실현은 협력 다이어그램의 이벤트 흐름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93D84C4-5131-4DFC-B1FC-84B3573FEAD0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  <p:pic>
        <p:nvPicPr>
          <p:cNvPr id="1085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708275"/>
            <a:ext cx="8129588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81940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순차 다이어그램</a:t>
            </a:r>
            <a:r>
              <a:rPr lang="en-US" altLang="ko-KR" dirty="0" smtClean="0"/>
              <a:t>(Sequence diagram)</a:t>
            </a:r>
          </a:p>
          <a:p>
            <a:pPr lvl="1" latinLnBrk="0">
              <a:defRPr/>
            </a:pPr>
            <a:r>
              <a:rPr lang="ko-KR" altLang="en-US" dirty="0" smtClean="0"/>
              <a:t>순차 다이어그램은 커뮤니케이션 다이어그램과 완벽히 대응</a:t>
            </a:r>
            <a:endParaRPr lang="en-US" altLang="ko-KR" dirty="0" smtClean="0"/>
          </a:p>
          <a:p>
            <a:pPr lvl="1" latinLnBrk="0">
              <a:defRPr/>
            </a:pPr>
            <a:r>
              <a:rPr lang="ko-KR" altLang="en-US" dirty="0" smtClean="0"/>
              <a:t>이벤트들의 흐름이 보임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A62EFDB-593C-40CF-AC5F-F526A44D5C7D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  <p:pic>
        <p:nvPicPr>
          <p:cNvPr id="10957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773238"/>
            <a:ext cx="4017963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순차 다이어그램의 강점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명확한 메시지들의 흐름을 보여줌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메시지들의 순서는 각 개별 메시지의 발신자와 수신자처럼 명확해야 함</a:t>
            </a:r>
          </a:p>
          <a:p>
            <a:pPr lvl="1">
              <a:defRPr/>
            </a:pPr>
            <a:r>
              <a:rPr lang="ko-KR" altLang="en-US" dirty="0" smtClean="0"/>
              <a:t>정보의 전이가 관심의 </a:t>
            </a:r>
            <a:r>
              <a:rPr lang="ko-KR" altLang="en-US" dirty="0" err="1" smtClean="0"/>
              <a:t>초점일때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분석 </a:t>
            </a:r>
            <a:r>
              <a:rPr lang="ko-KR" altLang="en-US" dirty="0" err="1" smtClean="0"/>
              <a:t>워크플로를</a:t>
            </a:r>
            <a:r>
              <a:rPr lang="ko-KR" altLang="en-US" dirty="0" smtClean="0"/>
              <a:t> 수행할 때 많은 시간이 이 경우에 해당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순차 다이어그램이 커뮤니케이션 다이어그램보다 더 우수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클래스 다이어그램과 커뮤니케이션 다이어그램 사이의 유사성</a:t>
            </a:r>
            <a:r>
              <a:rPr lang="en-US" altLang="ko-KR" dirty="0" smtClean="0"/>
              <a:t>(similarity)</a:t>
            </a:r>
            <a:r>
              <a:rPr lang="ko-KR" altLang="en-US" dirty="0" smtClean="0"/>
              <a:t>이 강함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개발자들이 클래스들에 집중하는 경우에는 커뮤니케이션 다이어그램이 동일한 순차 다이어그램보다 훨씬 유용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Interaction Diagrams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15658D1-D65E-4C05-B48C-4ACCB90B8996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요약하자면 </a:t>
            </a:r>
            <a:r>
              <a:rPr lang="en-US" altLang="ko-KR" dirty="0" smtClean="0"/>
              <a:t>UML </a:t>
            </a:r>
            <a:r>
              <a:rPr lang="ko-KR" altLang="en-US" dirty="0" smtClean="0"/>
              <a:t>산출물들의 무작위 </a:t>
            </a:r>
            <a:r>
              <a:rPr lang="ko-KR" altLang="en-US" dirty="0" err="1" smtClean="0"/>
              <a:t>콜렉션</a:t>
            </a:r>
            <a:r>
              <a:rPr lang="en-US" altLang="ko-KR" dirty="0" smtClean="0"/>
              <a:t>(collection)</a:t>
            </a:r>
            <a:r>
              <a:rPr lang="ko-KR" altLang="en-US" dirty="0" smtClean="0"/>
              <a:t>을 묘사하지는 않음</a:t>
            </a:r>
          </a:p>
          <a:p>
            <a:pPr lvl="1">
              <a:defRPr/>
            </a:pPr>
            <a:r>
              <a:rPr lang="ko-KR" altLang="en-US" dirty="0" smtClean="0"/>
              <a:t>이와는 반대로 이들 그림은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케이스로부터 인도된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케이스와 산출물들을 묘사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In more detail (see next slide):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022CAB7-1A26-4C99-8F88-932688E30482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13.32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Estimate Funds Available for Week </a:t>
            </a:r>
            <a:r>
              <a:rPr lang="ko-KR" altLang="en-US" sz="1200" dirty="0" err="1" smtClean="0"/>
              <a:t>유스</a:t>
            </a:r>
            <a:r>
              <a:rPr lang="ko-KR" altLang="en-US" sz="1200" dirty="0" smtClean="0"/>
              <a:t> 케이스를 묘사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13.32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MSG Staff Member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액터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소프트웨어 </a:t>
            </a:r>
            <a:r>
              <a:rPr lang="ko-KR" altLang="en-US" sz="1000" dirty="0" err="1" smtClean="0"/>
              <a:t>프로덕트에</a:t>
            </a:r>
            <a:r>
              <a:rPr lang="ko-KR" altLang="en-US" sz="1000" dirty="0" smtClean="0"/>
              <a:t> 외부에 있는 </a:t>
            </a:r>
            <a:r>
              <a:rPr lang="ko-KR" altLang="en-US" sz="1000" dirty="0" err="1" smtClean="0"/>
              <a:t>엔티티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estimating </a:t>
            </a:r>
            <a:r>
              <a:rPr lang="en-US" altLang="ko-KR" sz="1000" dirty="0" err="1" smtClean="0"/>
              <a:t>fonds</a:t>
            </a:r>
            <a:r>
              <a:rPr lang="en-US" altLang="ko-KR" sz="1000" dirty="0" smtClean="0"/>
              <a:t> available for the week</a:t>
            </a:r>
            <a:r>
              <a:rPr lang="ko-KR" altLang="en-US" sz="1000" dirty="0" smtClean="0"/>
              <a:t>의 액션과 관련된 </a:t>
            </a:r>
            <a:r>
              <a:rPr lang="en-US" altLang="ko-KR" sz="1000" dirty="0" smtClean="0"/>
              <a:t>MSG Foundation </a:t>
            </a:r>
            <a:r>
              <a:rPr lang="ko-KR" altLang="en-US" sz="1000" dirty="0" smtClean="0"/>
              <a:t>소프트웨어 </a:t>
            </a:r>
            <a:r>
              <a:rPr lang="ko-KR" altLang="en-US" sz="1000" dirty="0" err="1" smtClean="0"/>
              <a:t>프로덕트</a:t>
            </a:r>
            <a:r>
              <a:rPr lang="ko-KR" altLang="en-US" sz="1000" dirty="0" smtClean="0"/>
              <a:t> 간의 상호작용들의 모든 가능한 집합들을 모델화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13.33</a:t>
            </a:r>
            <a:r>
              <a:rPr lang="ko-KR" altLang="en-US" sz="1200" dirty="0" smtClean="0"/>
              <a:t>은 해당 유스 케이스의 서술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이것은 그림 </a:t>
            </a:r>
            <a:r>
              <a:rPr lang="en-US" altLang="ko-KR" sz="1000" dirty="0" smtClean="0"/>
              <a:t>13.32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Estimated Funds Available for Week </a:t>
            </a:r>
            <a:r>
              <a:rPr lang="ko-KR" altLang="en-US" sz="1000" dirty="0" err="1" smtClean="0"/>
              <a:t>유스</a:t>
            </a:r>
            <a:r>
              <a:rPr lang="ko-KR" altLang="en-US" sz="1000" dirty="0" smtClean="0"/>
              <a:t> 케이스에 작성된 세부사항들을 제공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13.34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Estimated Funds Available for Week </a:t>
            </a:r>
            <a:r>
              <a:rPr lang="ko-KR" altLang="en-US" sz="1200" dirty="0" err="1" smtClean="0"/>
              <a:t>유스</a:t>
            </a:r>
            <a:r>
              <a:rPr lang="ko-KR" altLang="en-US" sz="1200" dirty="0" smtClean="0"/>
              <a:t> 케이스를 실현하는 클래스들을 보여준 클래스 다이어그램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클래스 다이어그램은 </a:t>
            </a:r>
            <a:r>
              <a:rPr lang="ko-KR" altLang="en-US" sz="1000" dirty="0" err="1" smtClean="0"/>
              <a:t>유스</a:t>
            </a:r>
            <a:r>
              <a:rPr lang="ko-KR" altLang="en-US" sz="1000" dirty="0" smtClean="0"/>
              <a:t> 케이스의 모든 가능한 시나리오들과 함께 그들의 상호작용을 모델화하는데 필요한 클래스들을 묘사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13.35</a:t>
            </a:r>
            <a:r>
              <a:rPr lang="ko-KR" altLang="en-US" sz="1200" dirty="0" smtClean="0"/>
              <a:t>은 시나리오 즉 그림 </a:t>
            </a:r>
            <a:r>
              <a:rPr lang="en-US" altLang="ko-KR" sz="1200" dirty="0" smtClean="0"/>
              <a:t>13.32</a:t>
            </a:r>
            <a:r>
              <a:rPr lang="ko-KR" altLang="en-US" sz="1200" dirty="0" smtClean="0"/>
              <a:t>의 유스 케이스의 한 </a:t>
            </a:r>
            <a:r>
              <a:rPr lang="ko-KR" altLang="en-US" sz="1200" dirty="0" err="1" smtClean="0"/>
              <a:t>인스턴스</a:t>
            </a:r>
            <a:endParaRPr lang="ko-KR" altLang="en-US" sz="1200" dirty="0" smtClean="0"/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13.36</a:t>
            </a:r>
            <a:r>
              <a:rPr lang="ko-KR" altLang="en-US" sz="1200" dirty="0" smtClean="0"/>
              <a:t>는 그림 </a:t>
            </a:r>
            <a:r>
              <a:rPr lang="en-US" altLang="ko-KR" sz="1200" dirty="0" smtClean="0"/>
              <a:t>13.35</a:t>
            </a:r>
            <a:r>
              <a:rPr lang="ko-KR" altLang="en-US" sz="1200" dirty="0" smtClean="0"/>
              <a:t>의 시나리오 실현에 대한 커뮤니케이션 다이어그램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 이것은 객체들과 해당 한 시나리오의 실현에서 그들 사이에 전송된 메시지들을 묘사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13.37</a:t>
            </a:r>
            <a:r>
              <a:rPr lang="ko-KR" altLang="en-US" sz="1200" dirty="0" smtClean="0"/>
              <a:t>는 그림 </a:t>
            </a:r>
            <a:r>
              <a:rPr lang="en-US" altLang="ko-KR" sz="1200" dirty="0" smtClean="0"/>
              <a:t>13.35</a:t>
            </a:r>
            <a:r>
              <a:rPr lang="ko-KR" altLang="en-US" sz="1200" dirty="0" smtClean="0"/>
              <a:t>의 시나리오에 실현인 커뮤니케이션 다이어그램의 이벤트들의 흐름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 그림 </a:t>
            </a:r>
            <a:r>
              <a:rPr lang="en-US" altLang="ko-KR" sz="1000" dirty="0" smtClean="0"/>
              <a:t>13.33</a:t>
            </a:r>
            <a:r>
              <a:rPr lang="ko-KR" altLang="en-US" sz="1000" dirty="0" smtClean="0"/>
              <a:t>이 그림 </a:t>
            </a:r>
            <a:r>
              <a:rPr lang="en-US" altLang="ko-KR" sz="1000" dirty="0" smtClean="0"/>
              <a:t>13.32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Estimated Funds Available for Week </a:t>
            </a:r>
            <a:r>
              <a:rPr lang="ko-KR" altLang="en-US" sz="1000" dirty="0" err="1" smtClean="0"/>
              <a:t>유스</a:t>
            </a:r>
            <a:r>
              <a:rPr lang="ko-KR" altLang="en-US" sz="1000" dirty="0" smtClean="0"/>
              <a:t> 케이스의 작성된 서술이고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13.37</a:t>
            </a:r>
            <a:r>
              <a:rPr lang="ko-KR" altLang="en-US" sz="1000" dirty="0" smtClean="0"/>
              <a:t>는 그림 </a:t>
            </a:r>
            <a:r>
              <a:rPr lang="en-US" altLang="ko-KR" sz="1000" dirty="0" smtClean="0"/>
              <a:t>13.35</a:t>
            </a:r>
            <a:r>
              <a:rPr lang="ko-KR" altLang="en-US" sz="1000" dirty="0" smtClean="0"/>
              <a:t>의 시나리오에 실현에 작성된 서술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13.38</a:t>
            </a:r>
            <a:r>
              <a:rPr lang="ko-KR" altLang="en-US" sz="1200" dirty="0" smtClean="0"/>
              <a:t>은 그림 </a:t>
            </a:r>
            <a:r>
              <a:rPr lang="en-US" altLang="ko-KR" sz="1200" dirty="0" smtClean="0"/>
              <a:t>13.36</a:t>
            </a:r>
            <a:r>
              <a:rPr lang="ko-KR" altLang="en-US" sz="1200" dirty="0" smtClean="0"/>
              <a:t>의 커뮤니케이션 다이어그램과 완전히 같은 순차 다이어그램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 순차 다이어그램은 객체들과 그림 </a:t>
            </a:r>
            <a:r>
              <a:rPr lang="en-US" altLang="ko-KR" sz="1000" dirty="0" smtClean="0"/>
              <a:t>13.35</a:t>
            </a:r>
            <a:r>
              <a:rPr lang="ko-KR" altLang="en-US" sz="1000" dirty="0" smtClean="0"/>
              <a:t>의 시나리오에 실현에서 그들 사이에 전송된 메시지들을 묘사하고 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또한 그것의 이벤트에 흐름은 그림 </a:t>
            </a:r>
            <a:r>
              <a:rPr lang="en-US" altLang="ko-KR" sz="1000" dirty="0" smtClean="0"/>
              <a:t>13.37</a:t>
            </a:r>
            <a:r>
              <a:rPr lang="ko-KR" altLang="en-US" sz="1000" dirty="0" smtClean="0"/>
              <a:t>에서 보여짐</a:t>
            </a:r>
            <a:endParaRPr lang="ko-KR" altLang="en-US" sz="1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605D7C-0A89-4FD3-8C44-66E9920AFF31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유스케이스</a:t>
            </a:r>
            <a:r>
              <a:rPr lang="en-US" altLang="ko-KR" dirty="0" smtClean="0"/>
              <a:t>(Use case)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C95F94E-5377-47CC-A24A-C32ED9DCF85E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  <p:pic>
        <p:nvPicPr>
          <p:cNvPr id="11367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781300"/>
            <a:ext cx="456247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 서술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E7CFF34-AFB4-4806-861F-E6767DCE53B9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  <p:pic>
        <p:nvPicPr>
          <p:cNvPr id="11469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492375"/>
            <a:ext cx="4638675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실현하는 클래스를 보여 주는 클래스 다이어그램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92E160D-5389-4FD9-80AF-1F270C6EB44F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  <p:pic>
        <p:nvPicPr>
          <p:cNvPr id="1157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2276475"/>
            <a:ext cx="3692525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 시나리오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45C0A5E-B4FF-4C2A-A7B0-5A89E91D788E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  <p:pic>
        <p:nvPicPr>
          <p:cNvPr id="1167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492375"/>
            <a:ext cx="5794375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13.2  </a:t>
            </a:r>
            <a:r>
              <a:rPr lang="ko-KR" altLang="en-US" smtClean="0"/>
              <a:t>엔티티 클래스들 추출법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반복적이고 점진적으로 수행되는 </a:t>
            </a:r>
            <a:r>
              <a:rPr lang="ko-KR" altLang="en-US" dirty="0" err="1" smtClean="0"/>
              <a:t>세단계로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기능적 모델링</a:t>
            </a:r>
            <a:r>
              <a:rPr lang="en-US" altLang="ko-KR" dirty="0" smtClean="0"/>
              <a:t>(Functional modeling)</a:t>
            </a:r>
            <a:endParaRPr lang="en-US" altLang="ko-KR" i="1" dirty="0" smtClean="0"/>
          </a:p>
          <a:p>
            <a:pPr lvl="2" eaLnBrk="1" hangingPunct="1">
              <a:defRPr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케이스들의 시나리오</a:t>
            </a:r>
            <a:r>
              <a:rPr lang="en-US" altLang="ko-KR" dirty="0" smtClean="0"/>
              <a:t>(scenario)</a:t>
            </a:r>
            <a:r>
              <a:rPr lang="ko-KR" altLang="en-US" dirty="0" smtClean="0"/>
              <a:t>들을 제시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시나리오는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 모델링</a:t>
            </a:r>
            <a:r>
              <a:rPr lang="en-US" altLang="ko-KR" dirty="0" smtClean="0"/>
              <a:t>(Entity Class modeling)</a:t>
            </a:r>
          </a:p>
          <a:p>
            <a:pPr lvl="2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클래스와 그들의 속성들을 결정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 간의 내부 상호관계와 상호작용을 결정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이 정보는 클래스 다이어그램</a:t>
            </a:r>
            <a:r>
              <a:rPr lang="en-US" altLang="ko-KR" dirty="0" smtClean="0"/>
              <a:t>(class diagram)</a:t>
            </a:r>
            <a:r>
              <a:rPr lang="ko-KR" altLang="en-US" dirty="0" smtClean="0"/>
              <a:t>으로 제시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동적 모델링</a:t>
            </a:r>
            <a:r>
              <a:rPr lang="en-US" altLang="ko-KR" dirty="0" smtClean="0"/>
              <a:t>(Dynamic modeling)</a:t>
            </a:r>
            <a:endParaRPr lang="en-US" altLang="ko-KR" i="1" dirty="0" smtClean="0"/>
          </a:p>
          <a:p>
            <a:pPr lvl="2" eaLnBrk="1" hangingPunct="1">
              <a:defRPr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클래스나 서브 클래스에 또는 각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클래스나 서브 클래스에 의해 수행되는 오퍼레이션</a:t>
            </a:r>
            <a:r>
              <a:rPr lang="en-US" altLang="ko-KR" dirty="0" smtClean="0"/>
              <a:t>(operation)</a:t>
            </a:r>
            <a:r>
              <a:rPr lang="ko-KR" altLang="en-US" dirty="0" smtClean="0"/>
              <a:t>들을 결정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err="1" smtClean="0"/>
              <a:t>상태챠트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statechart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제시</a:t>
            </a:r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1939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 추출법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F13F424-1EDB-4838-91F6-C15C54C5CA51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시나리오를 실현하는 커뮤니케이션 다이어그램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88F713F-2609-4026-AEC0-B5B8D08802AE}" type="slidenum">
              <a:rPr lang="ko-KR" altLang="en-US" smtClean="0"/>
              <a:pPr>
                <a:defRPr/>
              </a:pPr>
              <a:t>110</a:t>
            </a:fld>
            <a:endParaRPr lang="ko-KR" altLang="en-US"/>
          </a:p>
        </p:txBody>
      </p:sp>
      <p:pic>
        <p:nvPicPr>
          <p:cNvPr id="1177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2420938"/>
            <a:ext cx="400367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객체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b="1" u="sng" dirty="0" smtClean="0">
                <a:ea typeface="ＭＳ Ｐゴシック" charset="-128"/>
              </a:rPr>
              <a:t>: Investment Class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smtClean="0"/>
              <a:t>이 커뮤니케이션 다이어그램에서 활발하게 역할을 수행하지는 않는다는 것을 알림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This scenario does not involve an investment, only a mortgage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err="1" smtClean="0">
                <a:ea typeface="ＭＳ Ｐゴシック" charset="-128"/>
              </a:rPr>
              <a:t>액터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b="1" dirty="0" smtClean="0">
                <a:ea typeface="ＭＳ Ｐゴシック" charset="-128"/>
              </a:rPr>
              <a:t>Borrowers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smtClean="0"/>
              <a:t>이 시나리오에서 역할을 수행하지 않음</a:t>
            </a: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9E38E50-DABD-411A-83DA-EAA368184015}" type="slidenum">
              <a:rPr lang="ko-KR" altLang="en-US" smtClean="0"/>
              <a:pPr>
                <a:defRPr/>
              </a:pPr>
              <a:t>111</a:t>
            </a:fld>
            <a:endParaRPr lang="ko-KR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케이스에 시나리오를 실현하는 순차 다이어그램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E058E0B-DB09-4ECE-966C-AD650A1C6EBA}" type="slidenum">
              <a:rPr lang="ko-KR" altLang="en-US" smtClean="0"/>
              <a:pPr>
                <a:defRPr/>
              </a:pPr>
              <a:t>112</a:t>
            </a:fld>
            <a:endParaRPr lang="ko-KR" altLang="en-US"/>
          </a:p>
        </p:txBody>
      </p:sp>
      <p:pic>
        <p:nvPicPr>
          <p:cNvPr id="11981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636838"/>
            <a:ext cx="6121400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두 번째 시나리오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F438C1-61D6-43A1-B2C9-2D29F9BEFD6C}" type="slidenum">
              <a:rPr lang="ko-KR" altLang="en-US" smtClean="0"/>
              <a:pPr>
                <a:defRPr/>
              </a:pPr>
              <a:t>113</a:t>
            </a:fld>
            <a:endParaRPr lang="ko-KR" altLang="en-US"/>
          </a:p>
        </p:txBody>
      </p:sp>
      <p:pic>
        <p:nvPicPr>
          <p:cNvPr id="12084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420938"/>
            <a:ext cx="7546975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케이스에 대한 시나리오를 실현하는 커뮤니케이션 다이어그램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60004AB-7B1E-4533-A9EE-B856689653E1}" type="slidenum">
              <a:rPr lang="ko-KR" altLang="en-US" smtClean="0"/>
              <a:pPr>
                <a:defRPr/>
              </a:pPr>
              <a:t>114</a:t>
            </a:fld>
            <a:endParaRPr lang="ko-KR" altLang="en-US"/>
          </a:p>
        </p:txBody>
      </p:sp>
      <p:pic>
        <p:nvPicPr>
          <p:cNvPr id="12186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2276475"/>
            <a:ext cx="43307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MSG </a:t>
            </a:r>
            <a:r>
              <a:rPr lang="ko-KR" altLang="en-US" dirty="0" err="1" smtClean="0"/>
              <a:t>스탭</a:t>
            </a:r>
            <a:r>
              <a:rPr lang="ko-KR" altLang="en-US" dirty="0" smtClean="0"/>
              <a:t> 멤버는 </a:t>
            </a:r>
            <a:r>
              <a:rPr lang="en-US" altLang="ko-KR" dirty="0" smtClean="0"/>
              <a:t>MSG </a:t>
            </a:r>
            <a:r>
              <a:rPr lang="ko-KR" altLang="en-US" dirty="0" err="1" smtClean="0"/>
              <a:t>모기지를</a:t>
            </a:r>
            <a:r>
              <a:rPr lang="ko-KR" altLang="en-US" dirty="0" smtClean="0"/>
              <a:t> 가지는 두 사람에 주간 수입을 갱신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시나리오는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Borrowers</a:t>
            </a:r>
            <a:r>
              <a:rPr lang="ko-KR" altLang="en-US" dirty="0" smtClean="0"/>
              <a:t>에 의해 초기화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이들의 날짜는 커뮤니케이션 다이어그램에서 언급한 것처럼 </a:t>
            </a:r>
            <a:r>
              <a:rPr lang="en-US" altLang="ko-KR" b="1" dirty="0" smtClean="0"/>
              <a:t>MSG Staff Member</a:t>
            </a:r>
            <a:r>
              <a:rPr lang="ko-KR" altLang="en-US" b="1" dirty="0" smtClean="0"/>
              <a:t>에 </a:t>
            </a:r>
            <a:r>
              <a:rPr lang="ko-KR" altLang="en-US" dirty="0" smtClean="0"/>
              <a:t>의해 소프트웨어 프로덕트에 입력</a:t>
            </a:r>
          </a:p>
          <a:p>
            <a:pPr lvl="1" eaLnBrk="1" hangingPunct="1">
              <a:defRPr/>
            </a:pPr>
            <a:r>
              <a:rPr lang="ko-KR" altLang="en-US" dirty="0" smtClean="0"/>
              <a:t>순차 다이어그램</a:t>
            </a:r>
          </a:p>
          <a:p>
            <a:pPr lvl="1"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1653AB8-4D04-4F5A-8860-64B366E45B67}" type="slidenum">
              <a:rPr lang="ko-KR" altLang="en-US" smtClean="0"/>
              <a:pPr>
                <a:defRPr/>
              </a:pPr>
              <a:t>115</a:t>
            </a:fld>
            <a:endParaRPr lang="ko-KR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Manage an Asset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시나리오를 실현하는 순차 다이어그램</a:t>
            </a:r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290A02A-090B-45DD-B414-B4EE9762DC72}" type="slidenum">
              <a:rPr lang="ko-KR" altLang="en-US" smtClean="0"/>
              <a:pPr>
                <a:defRPr/>
              </a:pPr>
              <a:t>116</a:t>
            </a:fld>
            <a:endParaRPr lang="ko-KR" altLang="en-US"/>
          </a:p>
        </p:txBody>
      </p:sp>
      <p:pic>
        <p:nvPicPr>
          <p:cNvPr id="12391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781300"/>
            <a:ext cx="616267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상호작용 다이어그램과 순차 다이어그램을 비교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두 다이어그램 사이의 차이는 관련된 </a:t>
            </a:r>
            <a:r>
              <a:rPr lang="ko-KR" altLang="en-US" dirty="0" err="1" smtClean="0"/>
              <a:t>액터와</a:t>
            </a:r>
            <a:r>
              <a:rPr lang="ko-KR" altLang="en-US" dirty="0" smtClean="0"/>
              <a:t> 메시지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다른 시나리오를 실현하는 커뮤니케이션이나 순차 다이어그램 간의 차이를 강조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026FF6D-01F9-4BCE-8A08-C0276F3927DC}" type="slidenum">
              <a:rPr lang="ko-KR" altLang="en-US" smtClean="0"/>
              <a:pPr>
                <a:defRPr/>
              </a:pPr>
              <a:t>117</a:t>
            </a:fld>
            <a:endParaRPr lang="ko-KR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b="1" dirty="0" smtClean="0">
                <a:ea typeface="ＭＳ Ｐゴシック" charset="-128"/>
              </a:rPr>
              <a:t>User Interface Class </a:t>
            </a:r>
            <a:r>
              <a:rPr lang="ko-KR" altLang="en-US" dirty="0" smtClean="0"/>
              <a:t>경계 클래스는 지금까지 고려된 모든 실현들을 나타냄</a:t>
            </a:r>
          </a:p>
          <a:p>
            <a:pPr lvl="1" eaLnBrk="1" hangingPunct="1">
              <a:defRPr/>
            </a:pPr>
            <a:r>
              <a:rPr lang="ko-KR" altLang="en-US" dirty="0" smtClean="0"/>
              <a:t>같은 화면이 소프트웨어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모든 명령어들에 사용될 것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Revised menu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E8DDD88-7A61-41F9-9096-31D43BF698BC}" type="slidenum">
              <a:rPr lang="ko-KR" altLang="en-US" smtClean="0"/>
              <a:pPr>
                <a:defRPr/>
              </a:pPr>
              <a:t>118</a:t>
            </a:fld>
            <a:endParaRPr lang="ko-KR" altLang="en-US"/>
          </a:p>
        </p:txBody>
      </p:sp>
      <p:pic>
        <p:nvPicPr>
          <p:cNvPr id="12596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446463"/>
            <a:ext cx="3098800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수정된 메뉴의 문법적인 버전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Asset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385E81B-16E3-45F9-B978-F9EE2AAF563D}" type="slidenum">
              <a:rPr lang="ko-KR" altLang="en-US" smtClean="0"/>
              <a:pPr>
                <a:defRPr/>
              </a:pPr>
              <a:t>119</a:t>
            </a:fld>
            <a:endParaRPr lang="ko-KR" altLang="en-US"/>
          </a:p>
        </p:txBody>
      </p:sp>
      <p:pic>
        <p:nvPicPr>
          <p:cNvPr id="12698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636838"/>
            <a:ext cx="40576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13.3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</a:t>
            </a:r>
            <a:r>
              <a:rPr lang="en-US" altLang="ko-KR" smtClean="0"/>
              <a:t>: Elevator Problem Case Study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프로적트가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m</a:t>
            </a:r>
            <a:r>
              <a:rPr lang="ko-KR" altLang="en-US" dirty="0" smtClean="0"/>
              <a:t>개 층이 있는 빌딩에서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엘리베이터들을 제어하기 위해 설치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이 문제는 다음의 제약조건들에 따라 엘리베이터가 각 층들을 이동하는데 요구되는 </a:t>
            </a:r>
            <a:r>
              <a:rPr lang="ko-KR" altLang="en-US" dirty="0" err="1" smtClean="0"/>
              <a:t>로직과</a:t>
            </a:r>
            <a:r>
              <a:rPr lang="ko-KR" altLang="en-US" dirty="0" smtClean="0"/>
              <a:t> 관련</a:t>
            </a:r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1.  </a:t>
            </a:r>
            <a:r>
              <a:rPr lang="ko-KR" altLang="en-US" sz="1400" dirty="0" smtClean="0"/>
              <a:t>각 엘리베이터는 각 층에 하나씩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개 버튼들의 집합을 가지고 있다</a:t>
            </a:r>
            <a:r>
              <a:rPr lang="en-US" altLang="ko-KR" sz="1400" dirty="0" smtClean="0"/>
              <a:t>.</a:t>
            </a:r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	</a:t>
            </a:r>
            <a:r>
              <a:rPr lang="ko-KR" altLang="en-US" sz="1400" dirty="0" smtClean="0"/>
              <a:t>버튼이 눌러지면 버튼에 불이 들어오고 엘리베이터가 해당 층을 방문하게 된다</a:t>
            </a:r>
            <a:r>
              <a:rPr lang="en-US" altLang="ko-KR" sz="1400" dirty="0" smtClean="0"/>
              <a:t>.</a:t>
            </a:r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	</a:t>
            </a:r>
            <a:r>
              <a:rPr lang="ko-KR" altLang="en-US" sz="1400" dirty="0" smtClean="0"/>
              <a:t>엘리베이터가 해당 층을 도달하면 불이 꺼진다</a:t>
            </a:r>
            <a:r>
              <a:rPr lang="en-US" altLang="ko-KR" sz="1400" dirty="0" smtClean="0"/>
              <a:t>. </a:t>
            </a:r>
            <a:endParaRPr lang="ko-KR" altLang="en-US" sz="1400" dirty="0" smtClean="0"/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2.	</a:t>
            </a:r>
            <a:r>
              <a:rPr lang="ko-KR" altLang="en-US" sz="1400" dirty="0" smtClean="0"/>
              <a:t>일층과 꼭대기 층을 제외한 각 층에는 </a:t>
            </a:r>
            <a:r>
              <a:rPr lang="ko-KR" altLang="en-US" sz="1400" dirty="0" err="1" smtClean="0"/>
              <a:t>두개의</a:t>
            </a:r>
            <a:r>
              <a:rPr lang="ko-KR" altLang="en-US" sz="1400" dirty="0" smtClean="0"/>
              <a:t> 버튼이 있어서 하나는 내려가는 엘리베이터</a:t>
            </a:r>
            <a:r>
              <a:rPr lang="en-US" altLang="ko-KR" sz="1400" dirty="0" smtClean="0"/>
              <a:t>(down-Elevator)</a:t>
            </a:r>
            <a:r>
              <a:rPr lang="ko-KR" altLang="en-US" sz="1400" dirty="0" smtClean="0"/>
              <a:t>를 요청하고 다른 하나는 올라가는 엘리베이터</a:t>
            </a:r>
            <a:r>
              <a:rPr lang="en-US" altLang="ko-KR" sz="1400" dirty="0" smtClean="0"/>
              <a:t>(up-Elevator)</a:t>
            </a:r>
            <a:r>
              <a:rPr lang="ko-KR" altLang="en-US" sz="1400" dirty="0" smtClean="0"/>
              <a:t>를 요청한다</a:t>
            </a:r>
            <a:r>
              <a:rPr lang="en-US" altLang="ko-KR" sz="1400" dirty="0" smtClean="0"/>
              <a:t>.</a:t>
            </a:r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	</a:t>
            </a:r>
            <a:r>
              <a:rPr lang="ko-KR" altLang="en-US" sz="1400" dirty="0" smtClean="0"/>
              <a:t>엘리베이터가 방문한 후 원하는 방향으로 이동하면 불이 꺼진다</a:t>
            </a:r>
            <a:r>
              <a:rPr lang="en-US" altLang="ko-KR" sz="1400" dirty="0" smtClean="0"/>
              <a:t>. </a:t>
            </a:r>
            <a:endParaRPr lang="ko-KR" altLang="en-US" sz="1400" dirty="0" smtClean="0"/>
          </a:p>
          <a:p>
            <a:pPr marL="800100" lvl="1" indent="-342900">
              <a:buFontTx/>
              <a:buAutoNum type="arabicPeriod" startAt="3"/>
              <a:defRPr/>
            </a:pPr>
            <a:r>
              <a:rPr lang="ko-KR" altLang="en-US" sz="1400" dirty="0" smtClean="0"/>
              <a:t>엘리베이터가 아무런 요청도 받지 않을 때는 엘리베이터의 문이 닫힌 층에서 대기한다</a:t>
            </a:r>
            <a:r>
              <a:rPr lang="en-US" altLang="ko-KR" sz="1400" dirty="0" smtClean="0"/>
              <a:t>. </a:t>
            </a:r>
          </a:p>
          <a:p>
            <a:pPr marL="800100" lvl="1" indent="-342900">
              <a:buFontTx/>
              <a:buAutoNum type="arabicPeriod" startAt="3"/>
              <a:defRPr/>
            </a:pPr>
            <a:endParaRPr lang="ko-KR" altLang="en-US" sz="1400" dirty="0" smtClean="0"/>
          </a:p>
          <a:p>
            <a:pPr>
              <a:defRPr/>
            </a:pPr>
            <a:r>
              <a:rPr lang="en-US" altLang="ko-KR" dirty="0" smtClean="0"/>
              <a:t>OOA</a:t>
            </a:r>
            <a:r>
              <a:rPr lang="ko-KR" altLang="en-US" dirty="0" smtClean="0"/>
              <a:t>의 첫 단계는 </a:t>
            </a:r>
            <a:r>
              <a:rPr lang="en-US" altLang="ko-KR" dirty="0" smtClean="0"/>
              <a:t>use case</a:t>
            </a:r>
            <a:r>
              <a:rPr lang="ko-KR" altLang="en-US" dirty="0" smtClean="0"/>
              <a:t>들을 모델화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247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Elevator Problem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0BFEE06-EF79-4BB8-9331-F9120F36452A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7250" y="2974975"/>
            <a:ext cx="7715250" cy="2214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실현하는 클래스를 보이는 클래스 다이어그램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48096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Update Annual Operating Expenses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871F37E-1C1A-4790-8AA8-CDFAE92CBF36}" type="slidenum">
              <a:rPr lang="ko-KR" altLang="en-US" smtClean="0"/>
              <a:pPr>
                <a:defRPr/>
              </a:pPr>
              <a:t>120</a:t>
            </a:fld>
            <a:endParaRPr lang="ko-KR" altLang="en-US"/>
          </a:p>
        </p:txBody>
      </p:sp>
      <p:pic>
        <p:nvPicPr>
          <p:cNvPr id="12800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565400"/>
            <a:ext cx="4638675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실현하는 커뮤니케이션 다이어그램</a:t>
            </a:r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48096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Update Annual Operating Expenses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B08D12F-3D6F-429B-B568-FAC69AFBADD5}" type="slidenum">
              <a:rPr lang="ko-KR" altLang="en-US" smtClean="0"/>
              <a:pPr>
                <a:defRPr/>
              </a:pPr>
              <a:t>121</a:t>
            </a:fld>
            <a:endParaRPr lang="ko-KR" altLang="en-US"/>
          </a:p>
        </p:txBody>
      </p:sp>
      <p:pic>
        <p:nvPicPr>
          <p:cNvPr id="12903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2781300"/>
            <a:ext cx="76835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시나리오를 실현하는 순차 다이어그램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48096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Update Annual Operating Expenses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6B96633-9D42-4BAB-AF9B-2758184987D1}" type="slidenum">
              <a:rPr lang="ko-KR" altLang="en-US" smtClean="0"/>
              <a:pPr>
                <a:defRPr/>
              </a:pPr>
              <a:t>122</a:t>
            </a:fld>
            <a:endParaRPr lang="ko-KR" altLang="en-US"/>
          </a:p>
        </p:txBody>
      </p:sp>
      <p:pic>
        <p:nvPicPr>
          <p:cNvPr id="1300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2276475"/>
            <a:ext cx="4016375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Use case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3851A13-D209-427D-9123-6E56DA8EEBEC}" type="slidenum">
              <a:rPr lang="ko-KR" altLang="en-US" smtClean="0"/>
              <a:pPr>
                <a:defRPr/>
              </a:pPr>
              <a:t>123</a:t>
            </a:fld>
            <a:endParaRPr lang="ko-KR" altLang="en-US"/>
          </a:p>
        </p:txBody>
      </p:sp>
      <p:pic>
        <p:nvPicPr>
          <p:cNvPr id="1310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2565400"/>
            <a:ext cx="279717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서술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C80353-2FB8-445F-AC56-5F0D437B934A}" type="slidenum">
              <a:rPr lang="ko-KR" altLang="en-US" smtClean="0"/>
              <a:pPr>
                <a:defRPr/>
              </a:pPr>
              <a:t>124</a:t>
            </a:fld>
            <a:endParaRPr lang="ko-KR" altLang="en-US"/>
          </a:p>
        </p:txBody>
      </p:sp>
      <p:pic>
        <p:nvPicPr>
          <p:cNvPr id="13210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276475"/>
            <a:ext cx="45339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Class diagram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8633A95-3124-4F70-B4D2-AB008CB9858C}" type="slidenum">
              <a:rPr lang="ko-KR" altLang="en-US" smtClean="0"/>
              <a:pPr>
                <a:defRPr/>
              </a:pPr>
              <a:t>125</a:t>
            </a:fld>
            <a:endParaRPr lang="ko-KR" altLang="en-US"/>
          </a:p>
        </p:txBody>
      </p:sp>
      <p:pic>
        <p:nvPicPr>
          <p:cNvPr id="13312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25" y="2349500"/>
            <a:ext cx="3232150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시나리오</a:t>
            </a:r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F8FE190-917B-462A-A0A6-7655029F6B95}" type="slidenum">
              <a:rPr lang="ko-KR" altLang="en-US" smtClean="0"/>
              <a:pPr>
                <a:defRPr/>
              </a:pPr>
              <a:t>126</a:t>
            </a:fld>
            <a:endParaRPr lang="ko-KR" altLang="en-US"/>
          </a:p>
        </p:txBody>
      </p:sp>
      <p:pic>
        <p:nvPicPr>
          <p:cNvPr id="1341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420938"/>
            <a:ext cx="564832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890838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커뮤니케이션 다이어그램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케이스에 대한 시나리오를 실현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69D47C3-C387-41FA-9088-63329680E3E4}" type="slidenum">
              <a:rPr lang="ko-KR" altLang="en-US" smtClean="0"/>
              <a:pPr>
                <a:defRPr/>
              </a:pPr>
              <a:t>127</a:t>
            </a:fld>
            <a:endParaRPr lang="ko-KR" altLang="en-US"/>
          </a:p>
        </p:txBody>
      </p:sp>
      <p:pic>
        <p:nvPicPr>
          <p:cNvPr id="13517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773238"/>
            <a:ext cx="4176713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Sequence diagram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C4DB6CA-32AB-4752-993B-EBC23B1BB84D}" type="slidenum">
              <a:rPr lang="ko-KR" altLang="en-US" smtClean="0"/>
              <a:pPr>
                <a:defRPr/>
              </a:pPr>
              <a:t>128</a:t>
            </a:fld>
            <a:endParaRPr lang="ko-KR" altLang="en-US"/>
          </a:p>
        </p:txBody>
      </p:sp>
      <p:pic>
        <p:nvPicPr>
          <p:cNvPr id="1362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2276475"/>
            <a:ext cx="6969125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다른 시나리오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8C4BC91-AC28-479B-BBCE-0803388AA37E}" type="slidenum">
              <a:rPr lang="ko-KR" altLang="en-US" smtClean="0"/>
              <a:pPr>
                <a:defRPr/>
              </a:pPr>
              <a:t>129</a:t>
            </a:fld>
            <a:endParaRPr lang="ko-KR" altLang="en-US"/>
          </a:p>
        </p:txBody>
      </p:sp>
      <p:pic>
        <p:nvPicPr>
          <p:cNvPr id="1372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2492375"/>
            <a:ext cx="5083175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ea typeface="ＭＳ Ｐゴシック" pitchFamily="34" charset="-128"/>
              </a:rPr>
              <a:t>13.4  </a:t>
            </a:r>
            <a:r>
              <a:rPr lang="ko-KR" altLang="en-US" smtClean="0"/>
              <a:t>기능적 모델링</a:t>
            </a:r>
            <a:r>
              <a:rPr lang="en-US" altLang="ko-KR" smtClean="0"/>
              <a:t>: Elevator Problem Case Study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</a:t>
            </a:r>
            <a:r>
              <a:rPr lang="en-US" altLang="ko-KR" dirty="0" smtClean="0"/>
              <a:t>(use case)</a:t>
            </a:r>
            <a:r>
              <a:rPr lang="ko-KR" altLang="en-US" dirty="0" smtClean="0"/>
              <a:t>의 인터랙션</a:t>
            </a:r>
            <a:r>
              <a:rPr lang="en-US" altLang="ko-KR" dirty="0" smtClean="0"/>
              <a:t>(interaction :</a:t>
            </a:r>
            <a:r>
              <a:rPr lang="ko-KR" altLang="en-US" dirty="0" smtClean="0"/>
              <a:t>상호작용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서술</a:t>
            </a:r>
          </a:p>
          <a:p>
            <a:pPr lvl="1">
              <a:defRPr/>
            </a:pPr>
            <a:r>
              <a:rPr lang="ko-KR" altLang="en-US" dirty="0" smtClean="0"/>
              <a:t>구축할 </a:t>
            </a:r>
            <a:r>
              <a:rPr lang="ko-KR" altLang="en-US" dirty="0" err="1" smtClean="0"/>
              <a:t>프로덕트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해당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외부 사용자들인 </a:t>
            </a:r>
            <a:r>
              <a:rPr lang="ko-KR" altLang="en-US" dirty="0" err="1" smtClean="0"/>
              <a:t>액터들</a:t>
            </a:r>
            <a:r>
              <a:rPr lang="en-US" altLang="ko-KR" dirty="0" smtClean="0"/>
              <a:t>(actors)</a:t>
            </a:r>
            <a:endParaRPr lang="ko-KR" altLang="en-US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245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Functional Modeling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FE0135-71E6-468B-8D91-EAC18370592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9622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커뮤니케이션 다이어그램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케이스에 대한 시나리오를 실현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397CEF-84CD-492A-8E31-7614517C49D7}" type="slidenum">
              <a:rPr lang="ko-KR" altLang="en-US" smtClean="0"/>
              <a:pPr>
                <a:defRPr/>
              </a:pPr>
              <a:t>130</a:t>
            </a:fld>
            <a:endParaRPr lang="ko-KR" altLang="en-US"/>
          </a:p>
        </p:txBody>
      </p:sp>
      <p:pic>
        <p:nvPicPr>
          <p:cNvPr id="1382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73238"/>
            <a:ext cx="446405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시나리오를 실현하는 순차 다이어그램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92B98C1-FC76-4265-B398-BA4F0A30DD17}" type="slidenum">
              <a:rPr lang="ko-KR" altLang="en-US" smtClean="0"/>
              <a:pPr>
                <a:defRPr/>
              </a:pPr>
              <a:t>131</a:t>
            </a:fld>
            <a:endParaRPr lang="ko-KR" altLang="en-US"/>
          </a:p>
        </p:txBody>
      </p:sp>
      <p:pic>
        <p:nvPicPr>
          <p:cNvPr id="13927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2276475"/>
            <a:ext cx="7296150" cy="39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13.16  </a:t>
            </a:r>
            <a:r>
              <a:rPr lang="ko-KR" altLang="en-US" sz="2000" smtClean="0"/>
              <a:t>클래스 다이어그램 점진시키기</a:t>
            </a:r>
            <a:r>
              <a:rPr lang="en-US" altLang="ko-KR" sz="2000" smtClean="0"/>
              <a:t>: The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다양한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케이스들을 실현하는 과정에서 많은 클래스들간의 상호관계들이 분명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이들 상호관계들은 클래스 다이어그램들에서 보여줌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클래스 다이어그램들을 결합</a:t>
            </a:r>
            <a:r>
              <a:rPr lang="en-US" altLang="ko-KR" dirty="0" smtClean="0"/>
              <a:t>(next slide)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0876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Incrementing the Class Diagram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996BF85-41DC-4E32-AD43-8CD83FF83026}" type="slidenum">
              <a:rPr lang="ko-KR" altLang="en-US" smtClean="0"/>
              <a:pPr>
                <a:defRPr/>
              </a:pPr>
              <a:t>132</a:t>
            </a:fld>
            <a:endParaRPr lang="ko-KR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13.16  </a:t>
            </a:r>
            <a:r>
              <a:rPr lang="ko-KR" altLang="en-US" sz="2000" smtClean="0">
                <a:solidFill>
                  <a:srgbClr val="FFFFFF"/>
                </a:solidFill>
              </a:rPr>
              <a:t>클래스 다이어그램 점진시키기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12092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Combining the Realization Class Diagrams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901268C-DD27-44F4-914F-2DC51C4B9E8F}" type="slidenum">
              <a:rPr lang="ko-KR" altLang="en-US" smtClean="0"/>
              <a:pPr>
                <a:defRPr/>
              </a:pPr>
              <a:t>133</a:t>
            </a:fld>
            <a:endParaRPr lang="ko-KR" altLang="en-US"/>
          </a:p>
        </p:txBody>
      </p:sp>
      <p:pic>
        <p:nvPicPr>
          <p:cNvPr id="1413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1773238"/>
            <a:ext cx="3470275" cy="443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13.16  </a:t>
            </a:r>
            <a:r>
              <a:rPr lang="ko-KR" altLang="en-US" sz="2000" smtClean="0">
                <a:solidFill>
                  <a:srgbClr val="FFFFFF"/>
                </a:solidFill>
              </a:rPr>
              <a:t>클래스 다이어그램 점진시키기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12092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Combining the Realization Class Diagrams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FB1CCE4-79AF-4D5A-A9D1-3D601FF6BA58}" type="slidenum">
              <a:rPr lang="ko-KR" altLang="en-US" smtClean="0"/>
              <a:pPr>
                <a:defRPr/>
              </a:pPr>
              <a:t>134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 다이어그램을 결합하여 얻은 클래스 다이어그램에 네 번째 반복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</p:txBody>
      </p:sp>
      <p:pic>
        <p:nvPicPr>
          <p:cNvPr id="1423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2349500"/>
            <a:ext cx="2740025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13.16  </a:t>
            </a:r>
            <a:r>
              <a:rPr lang="ko-KR" altLang="en-US" sz="2000" smtClean="0">
                <a:solidFill>
                  <a:srgbClr val="FFFFFF"/>
                </a:solidFill>
              </a:rPr>
              <a:t>클래스 다이어그램 점진시키기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9688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Software Project Management Plan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14B7A27-EEDA-4293-AE97-10C5C0A35782}" type="slidenum">
              <a:rPr lang="ko-KR" altLang="en-US" smtClean="0"/>
              <a:pPr>
                <a:defRPr/>
              </a:pPr>
              <a:t>135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MSG Foundation </a:t>
            </a:r>
            <a:r>
              <a:rPr lang="ko-KR" altLang="en-US" dirty="0" smtClean="0"/>
              <a:t>사례연구의 분석 </a:t>
            </a:r>
            <a:r>
              <a:rPr lang="ko-KR" altLang="en-US" dirty="0" err="1" smtClean="0"/>
              <a:t>워크플로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마지막 단계는 소프트웨어 프로젝트 관리 계획</a:t>
            </a:r>
            <a:r>
              <a:rPr lang="en-US" altLang="ko-KR" dirty="0" smtClean="0"/>
              <a:t>(SPMP)</a:t>
            </a:r>
            <a:r>
              <a:rPr lang="ko-KR" altLang="en-US" dirty="0" smtClean="0"/>
              <a:t>을 작성하는 것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Appendix F</a:t>
            </a:r>
            <a:r>
              <a:rPr lang="ko-KR" altLang="en-US" dirty="0" smtClean="0">
                <a:ea typeface="ＭＳ Ｐゴシック" charset="-128"/>
              </a:rPr>
              <a:t>에 게재</a:t>
            </a: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endParaRPr lang="ko-KR" altLang="en-US" dirty="0" smtClean="0"/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13.17  </a:t>
            </a:r>
            <a:r>
              <a:rPr lang="ko-KR" altLang="en-US" smtClean="0"/>
              <a:t>테스트 워크플로</a:t>
            </a:r>
            <a:r>
              <a:rPr lang="en-US" altLang="ko-KR" smtClean="0"/>
              <a:t>: MSG Foundation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MSG Foundation</a:t>
            </a:r>
            <a:r>
              <a:rPr lang="ko-KR" altLang="en-US" dirty="0" smtClean="0"/>
              <a:t> 사례연구의 분석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CRC </a:t>
            </a:r>
            <a:r>
              <a:rPr lang="ko-KR" altLang="en-US" dirty="0" smtClean="0"/>
              <a:t>카드를 이용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분석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모든 산출물들이 점검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Test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65F1789-95DB-492B-97AA-520C1BB25EC9}" type="slidenum">
              <a:rPr lang="ko-KR" altLang="en-US" smtClean="0"/>
              <a:pPr>
                <a:defRPr/>
              </a:pPr>
              <a:t>136</a:t>
            </a:fld>
            <a:endParaRPr lang="ko-KR" alt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13.18  Unified Process</a:t>
            </a:r>
            <a:r>
              <a:rPr lang="ko-KR" altLang="en-US" smtClean="0"/>
              <a:t>의 명세문서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분석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목적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명세 문서</a:t>
            </a:r>
            <a:r>
              <a:rPr lang="en-US" altLang="ko-KR" dirty="0" smtClean="0"/>
              <a:t>(specification document)</a:t>
            </a:r>
            <a:r>
              <a:rPr lang="ko-KR" altLang="en-US" dirty="0" smtClean="0"/>
              <a:t>를 생성하는 것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명세 문서는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케이스들과 이들로부터 유도된 산출물들은 전통적인 패러다임에서 텍스트 형식 또는 그 외 형식의 명세 문서에 나타난 모든 정보를 포함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클라이언트는 도표와 텍스트 모두 각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케이스와 관련된 유물을 표시해야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다이어그램은 보다 정확하게 전통적인 상세 문서보다 클라이언트에 더 많은 정보를 전달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다이어그램의 세트는 또한 전통적인 명세 문서와 같은 계약상의 역할을 수행</a:t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765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Unified Process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8D0606D-3EC4-41BB-A313-CC5FFF83DAD5}" type="slidenum">
              <a:rPr lang="ko-KR" altLang="en-US" smtClean="0"/>
              <a:pPr>
                <a:defRPr/>
              </a:pPr>
              <a:t>137</a:t>
            </a:fld>
            <a:endParaRPr lang="ko-KR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</a:rPr>
              <a:t>13.18  Unified Process</a:t>
            </a:r>
            <a:r>
              <a:rPr lang="ko-KR" altLang="en-US" smtClean="0">
                <a:solidFill>
                  <a:srgbClr val="FFFFFF"/>
                </a:solidFill>
              </a:rPr>
              <a:t>의 명세문서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명세 문서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클라이언트는 따라서 제품이 동일에서 어떻게 작동하는지 이해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그림 형식이든 텍스트 형식이든 산출물들의 결과 집합체는 전통적인 패러다임의 텍스트형식의 명세문서보다 훨씬 정확하게 더 많은 정보를 클라이언트에게 전달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Unified Process</a:t>
            </a:r>
            <a:r>
              <a:rPr lang="ko-KR" altLang="en-US" dirty="0" smtClean="0"/>
              <a:t>는 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중심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Unified Process</a:t>
            </a:r>
            <a:r>
              <a:rPr lang="ko-KR" altLang="en-US" dirty="0" smtClean="0"/>
              <a:t>를 사용할 때 </a:t>
            </a:r>
            <a:r>
              <a:rPr lang="ko-KR" altLang="en-US" dirty="0" err="1" smtClean="0"/>
              <a:t>래피드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구축하지 않고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케이스들의 시나리오들을 실현하는 클래스들을 반영시킨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 또는 보다 정밀한 반복 다이어그램들이 클라이언트에게 보여줌</a:t>
            </a:r>
          </a:p>
          <a:p>
            <a:pPr eaLnBrk="1" hangingPunct="1">
              <a:defRPr/>
            </a:pPr>
            <a:endParaRPr lang="ko-KR" altLang="en-US" dirty="0" smtClean="0"/>
          </a:p>
          <a:p>
            <a:pPr lvl="1"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Specification Document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8245955-87F8-452E-9747-BE470FF11445}" type="slidenum">
              <a:rPr lang="ko-KR" altLang="en-US" smtClean="0"/>
              <a:pPr>
                <a:defRPr/>
              </a:pPr>
              <a:t>138</a:t>
            </a:fld>
            <a:endParaRPr lang="ko-KR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</a:rPr>
              <a:t>13.18  Unified Process</a:t>
            </a:r>
            <a:r>
              <a:rPr lang="ko-KR" altLang="en-US" smtClean="0">
                <a:solidFill>
                  <a:srgbClr val="FFFFFF"/>
                </a:solidFill>
              </a:rPr>
              <a:t>의 명세문서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래피드</a:t>
            </a:r>
            <a:r>
              <a:rPr lang="ko-KR" altLang="en-US" dirty="0" smtClean="0"/>
              <a:t> 프로타입이 시나리오보다 우수한 한 영역이 있음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래피드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꼭 구축해야 되는 의미는 아님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하지만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견본 화면들과 보고서들은 화면 </a:t>
            </a:r>
            <a:r>
              <a:rPr lang="ko-KR" altLang="en-US" dirty="0" err="1" smtClean="0"/>
              <a:t>생성기</a:t>
            </a:r>
            <a:r>
              <a:rPr lang="en-US" altLang="ko-KR" dirty="0" smtClean="0"/>
              <a:t>(screen generator)</a:t>
            </a:r>
            <a:r>
              <a:rPr lang="ko-KR" altLang="en-US" dirty="0" smtClean="0"/>
              <a:t>들과 보고서 </a:t>
            </a:r>
            <a:r>
              <a:rPr lang="ko-KR" altLang="en-US" dirty="0" err="1" smtClean="0"/>
              <a:t>생성기</a:t>
            </a:r>
            <a:r>
              <a:rPr lang="en-US" altLang="ko-KR" dirty="0" smtClean="0"/>
              <a:t>(report generator)</a:t>
            </a:r>
            <a:r>
              <a:rPr lang="ko-KR" altLang="en-US" dirty="0" smtClean="0"/>
              <a:t>들과 같은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툴의 도움을 받아 구축할 필요가 있음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Specification Document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72F3E4F-9494-4D84-92F7-B390F66785BA}" type="slidenum">
              <a:rPr lang="ko-KR" altLang="en-US" smtClean="0"/>
              <a:pPr>
                <a:defRPr/>
              </a:pPr>
              <a:t>139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ea typeface="ＭＳ Ｐゴシック" pitchFamily="34" charset="-128"/>
              </a:rPr>
              <a:t>13.4  </a:t>
            </a:r>
            <a:r>
              <a:rPr lang="ko-KR" altLang="en-US" smtClean="0"/>
              <a:t>기능적 모델링</a:t>
            </a:r>
            <a:r>
              <a:rPr lang="en-US" altLang="ko-KR" smtClean="0"/>
              <a:t>: Elevator Problem Case Study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엘리베이터 문제에 대한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오직 두 가지만의 사용 경우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Press an Elevator Button</a:t>
            </a:r>
            <a:r>
              <a:rPr lang="en-US" altLang="ko-KR" dirty="0" smtClean="0">
                <a:ea typeface="ＭＳ Ｐゴシック" charset="-128"/>
              </a:rPr>
              <a:t>, and</a:t>
            </a:r>
          </a:p>
          <a:p>
            <a:pPr lvl="1" eaLnBrk="1" hangingPunct="1"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Press a Floor Button</a:t>
            </a:r>
            <a:endParaRPr lang="en-US" altLang="ko-KR" sz="1800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1925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defRPr/>
            </a:pPr>
            <a:r>
              <a:rPr lang="en-US" altLang="ko-KR" dirty="0" smtClean="0">
                <a:ea typeface="ＭＳ Ｐゴシック" charset="-128"/>
              </a:rPr>
              <a:t>Use Cases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8AD3FEF-902A-49E1-AA7E-3B8215B74F1B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1946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57563"/>
            <a:ext cx="3505200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13.19  </a:t>
            </a:r>
            <a:r>
              <a:rPr lang="ko-KR" altLang="en-US" smtClean="0"/>
              <a:t>액터와 유스 케이스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액터</a:t>
            </a:r>
            <a:r>
              <a:rPr lang="en-US" altLang="ko-KR" dirty="0" smtClean="0"/>
              <a:t>(actor)</a:t>
            </a:r>
            <a:r>
              <a:rPr lang="ko-KR" altLang="en-US" dirty="0" smtClean="0"/>
              <a:t>들을 발견하기 위해 개인이 소프트웨어 </a:t>
            </a:r>
            <a:r>
              <a:rPr lang="ko-KR" altLang="en-US" dirty="0" err="1" smtClean="0"/>
              <a:t>프로덕트와</a:t>
            </a:r>
            <a:r>
              <a:rPr lang="ko-KR" altLang="en-US" dirty="0" smtClean="0"/>
              <a:t> 상호작용할 수 있는 모든 역할</a:t>
            </a:r>
            <a:r>
              <a:rPr lang="en-US" altLang="ko-KR" dirty="0" smtClean="0"/>
              <a:t>(role)</a:t>
            </a:r>
            <a:r>
              <a:rPr lang="ko-KR" altLang="en-US" dirty="0" smtClean="0"/>
              <a:t>을 고려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Example:   </a:t>
            </a:r>
            <a:r>
              <a:rPr lang="en-US" altLang="ko-KR" b="1" dirty="0" smtClean="0">
                <a:ea typeface="ＭＳ Ｐゴシック" charset="-128"/>
              </a:rPr>
              <a:t>Applicants</a:t>
            </a:r>
            <a:r>
              <a:rPr lang="en-US" altLang="ko-KR" dirty="0" smtClean="0">
                <a:ea typeface="ＭＳ Ｐゴシック" charset="-128"/>
              </a:rPr>
              <a:t>, </a:t>
            </a:r>
            <a:r>
              <a:rPr lang="en-US" altLang="ko-KR" b="1" dirty="0" smtClean="0">
                <a:ea typeface="ＭＳ Ｐゴシック" charset="-128"/>
              </a:rPr>
              <a:t>Borrowers</a:t>
            </a: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 err="1" smtClean="0"/>
              <a:t>액터들은</a:t>
            </a:r>
            <a:r>
              <a:rPr lang="ko-KR" altLang="en-US" dirty="0" smtClean="0"/>
              <a:t> 개인들이 하는 역할들 만큼은 아님</a:t>
            </a:r>
          </a:p>
          <a:p>
            <a:pPr lvl="1" eaLnBrk="1" hangingPunct="1">
              <a:defRPr/>
            </a:pPr>
            <a:r>
              <a:rPr lang="ko-KR" altLang="en-US" dirty="0" smtClean="0"/>
              <a:t>소프트웨어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사용하는 모든 개인들이 목록들이 </a:t>
            </a:r>
            <a:r>
              <a:rPr lang="ko-KR" altLang="en-US" dirty="0" err="1" smtClean="0"/>
              <a:t>액터들을</a:t>
            </a:r>
            <a:r>
              <a:rPr lang="ko-KR" altLang="en-US" dirty="0" smtClean="0"/>
              <a:t> 발견하는 만족스러운 방법이 아니라는 것을 의미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각 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사용자들의 그룹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수행하는 모든 역할을 발견할 필요가 있음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역할들의 목록으로부터 </a:t>
            </a:r>
            <a:r>
              <a:rPr lang="ko-KR" altLang="en-US" dirty="0" err="1" smtClean="0"/>
              <a:t>액터들을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Actors and Use Cases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3C35C6F-FE91-4F09-BDC0-5B147131ADD8}" type="slidenum">
              <a:rPr lang="ko-KR" altLang="en-US" smtClean="0"/>
              <a:pPr>
                <a:defRPr/>
              </a:pPr>
              <a:t>140</a:t>
            </a:fld>
            <a:endParaRPr lang="ko-KR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13.19  </a:t>
            </a:r>
            <a:r>
              <a:rPr lang="ko-KR" altLang="en-US" smtClean="0"/>
              <a:t>액터와 유스 케이스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Unified Process</a:t>
            </a:r>
          </a:p>
          <a:p>
            <a:pPr lvl="1" eaLnBrk="1" hangingPunct="1">
              <a:defRPr/>
            </a:pPr>
            <a:r>
              <a:rPr lang="en-US" altLang="ko-KR" i="1" dirty="0" smtClean="0">
                <a:ea typeface="ＭＳ Ｐゴシック" charset="-128"/>
              </a:rPr>
              <a:t>worker </a:t>
            </a:r>
            <a:r>
              <a:rPr lang="ko-KR" altLang="en-US" dirty="0" smtClean="0"/>
              <a:t>는 개인이 수행하는 특별한 역할을 표기하는데 사용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고용자로 취급</a:t>
            </a:r>
          </a:p>
          <a:p>
            <a:pPr lvl="1" eaLnBrk="1" hangingPunct="1">
              <a:defRPr/>
            </a:pPr>
            <a:r>
              <a:rPr lang="ko-KR" altLang="en-US" dirty="0" smtClean="0"/>
              <a:t>모기지하는 커플의 경우</a:t>
            </a:r>
            <a:r>
              <a:rPr lang="en-US" altLang="ko-KR" dirty="0" smtClean="0">
                <a:ea typeface="ＭＳ Ｐゴシック" charset="-128"/>
              </a:rPr>
              <a:t>, </a:t>
            </a:r>
            <a:r>
              <a:rPr lang="en-US" altLang="ko-KR" b="1" dirty="0" smtClean="0">
                <a:ea typeface="ＭＳ Ｐゴシック" charset="-128"/>
              </a:rPr>
              <a:t>Applicants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smtClean="0"/>
              <a:t>와 </a:t>
            </a:r>
            <a:r>
              <a:rPr lang="en-US" altLang="ko-KR" b="1" dirty="0" smtClean="0">
                <a:ea typeface="ＭＳ Ｐゴシック" charset="-128"/>
              </a:rPr>
              <a:t>Borrowers </a:t>
            </a:r>
            <a:r>
              <a:rPr lang="ko-KR" altLang="en-US" dirty="0" smtClean="0"/>
              <a:t>는 두 개의 다른 </a:t>
            </a:r>
            <a:r>
              <a:rPr lang="en-US" altLang="ko-KR" dirty="0" smtClean="0"/>
              <a:t>worker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marL="342900" lvl="1" indent="-342900" eaLnBrk="1" hangingPunct="1">
              <a:buFontTx/>
              <a:buBlip>
                <a:blip r:embed="rId3"/>
              </a:buBlip>
              <a:defRPr/>
            </a:pPr>
            <a:endParaRPr lang="en-US" altLang="ko-KR" dirty="0" smtClean="0"/>
          </a:p>
          <a:p>
            <a:pPr marL="342900" lvl="1" indent="-342900" eaLnBrk="1" hangingPunct="1">
              <a:buFontTx/>
              <a:buBlip>
                <a:blip r:embed="rId3"/>
              </a:buBlip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 책에서 분명히 관심이 있는 것은 단어 </a:t>
            </a:r>
            <a:r>
              <a:rPr lang="en-US" altLang="ko-KR" dirty="0" smtClean="0"/>
              <a:t>role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worker</a:t>
            </a:r>
            <a:r>
              <a:rPr lang="ko-KR" altLang="en-US" dirty="0" smtClean="0"/>
              <a:t>의 위치로 사용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Actors and Use Cases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AADAEA9-99E5-432F-87FD-8BAE214A528F}" type="slidenum">
              <a:rPr lang="ko-KR" altLang="en-US" smtClean="0"/>
              <a:pPr>
                <a:defRPr/>
              </a:pPr>
              <a:t>141</a:t>
            </a:fld>
            <a:endParaRPr lang="ko-KR" alt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13.19  </a:t>
            </a:r>
            <a:r>
              <a:rPr lang="ko-KR" altLang="en-US" smtClean="0"/>
              <a:t>액터와 유스 케이스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일단 </a:t>
            </a:r>
            <a:r>
              <a:rPr lang="ko-KR" altLang="en-US" dirty="0" err="1" smtClean="0"/>
              <a:t>액터들이</a:t>
            </a:r>
            <a:r>
              <a:rPr lang="ko-KR" altLang="en-US" dirty="0" smtClean="0"/>
              <a:t> 결정되었으면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찾은 것은 일반적으로 간단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역할에 대해서는 하나 또는 그 이상의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케이스들이 있음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비즈니스 모델은 통상적으로 비즈니스와 상호작용하는 개인들이 수행하는 모든 역할들을 나타내기 때문에 비즈니스 </a:t>
            </a:r>
            <a:r>
              <a:rPr lang="ko-KR" altLang="en-US" dirty="0" err="1" smtClean="0"/>
              <a:t>액터들이</a:t>
            </a:r>
            <a:r>
              <a:rPr lang="ko-KR" altLang="en-US" dirty="0" smtClean="0"/>
              <a:t> 중심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요구사항들의 </a:t>
            </a: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모델에 대응되는 </a:t>
            </a: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비즈니스 모델들의 부분 집합을 발견</a:t>
            </a:r>
            <a:endParaRPr lang="en-US" altLang="ko-KR" dirty="0" smtClean="0"/>
          </a:p>
          <a:p>
            <a:pPr lvl="1">
              <a:buFontTx/>
              <a:buNone/>
              <a:defRPr/>
            </a:pPr>
            <a:r>
              <a:rPr lang="en-US" altLang="ko-KR" dirty="0" smtClean="0"/>
              <a:t>1. </a:t>
            </a:r>
            <a:r>
              <a:rPr lang="ko-KR" altLang="en-US" dirty="0" smtClean="0"/>
              <a:t>비즈니스와 상호작용하는 개인들이 수행하는 모든 역할들을 발견해서 </a:t>
            </a: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비즈니스 모델을 구축한다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lvl="1">
              <a:buFontTx/>
              <a:buNone/>
              <a:defRPr/>
            </a:pPr>
            <a:r>
              <a:rPr lang="en-US" altLang="ko-KR" dirty="0" smtClean="0"/>
              <a:t>2. </a:t>
            </a:r>
            <a:r>
              <a:rPr lang="ko-KR" altLang="en-US" dirty="0" smtClean="0"/>
              <a:t>개발하기를 바라는 소프트웨어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모델화시킨 비즈니스 모델의 </a:t>
            </a: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다이어그램의 서브 셋</a:t>
            </a:r>
            <a:r>
              <a:rPr lang="en-US" altLang="ko-KR" dirty="0" smtClean="0"/>
              <a:t>(subset)</a:t>
            </a:r>
            <a:r>
              <a:rPr lang="ko-KR" altLang="en-US" dirty="0" smtClean="0"/>
              <a:t>을 발견한다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제안된 소프트웨어 </a:t>
            </a:r>
            <a:r>
              <a:rPr lang="ko-KR" altLang="en-US" dirty="0" err="1" smtClean="0"/>
              <a:t>프로덕트에</a:t>
            </a:r>
            <a:r>
              <a:rPr lang="ko-KR" altLang="en-US" dirty="0" smtClean="0"/>
              <a:t> 대응되는 비즈니스 모델의 해당 부분들만 고려한다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lvl="1" eaLnBrk="1" hangingPunct="1">
              <a:defRPr/>
            </a:pPr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Actors and Use Cases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826CB17-2CBC-4F60-A5E7-C588C9C373A4}" type="slidenum">
              <a:rPr lang="ko-KR" altLang="en-US" smtClean="0"/>
              <a:pPr>
                <a:defRPr/>
              </a:pPr>
              <a:t>142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7250" y="4429125"/>
            <a:ext cx="8072438" cy="1785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13.20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 워크플로용 </a:t>
            </a:r>
            <a:r>
              <a:rPr lang="en-US" altLang="ko-KR" smtClean="0"/>
              <a:t>CASE </a:t>
            </a:r>
            <a:r>
              <a:rPr lang="ko-KR" altLang="en-US" smtClean="0"/>
              <a:t>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CASE </a:t>
            </a:r>
            <a:r>
              <a:rPr lang="ko-KR" altLang="en-US" dirty="0" smtClean="0"/>
              <a:t>툴의 목적이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분석에서 사용되는 다이어그램들을 작성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분석을 지원하기 위해 개발된 많은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툴이 존재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각 모델링의 단계들을 쉽게 수행할 수 있게 해주는 드로잉 툴</a:t>
            </a:r>
            <a:r>
              <a:rPr lang="en-US" altLang="ko-KR" dirty="0" smtClean="0"/>
              <a:t>(drawing tool)</a:t>
            </a:r>
          </a:p>
          <a:p>
            <a:pPr lvl="2">
              <a:defRPr/>
            </a:pPr>
            <a:r>
              <a:rPr lang="en-US" altLang="ko-KR" dirty="0" smtClean="0"/>
              <a:t>CASE </a:t>
            </a:r>
            <a:r>
              <a:rPr lang="ko-KR" altLang="en-US" dirty="0" smtClean="0"/>
              <a:t>툴은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분석의 그래픽적인 측면들을 지원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툴 중 일부는 관련된 다이어그램들 뿐 아니라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카드들도 지원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툴들의 강점은 기본 모델을 수정하면 영향을 받는 모든 다이어그램들도 자동으로 갱신</a:t>
            </a:r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지원 도구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Rumbaugh</a:t>
            </a:r>
            <a:r>
              <a:rPr lang="en-US" altLang="ko-KR" dirty="0" smtClean="0"/>
              <a:t>, Jacobson, </a:t>
            </a:r>
            <a:r>
              <a:rPr lang="en-US" altLang="ko-KR" dirty="0" err="1" smtClean="0"/>
              <a:t>Booch</a:t>
            </a:r>
            <a:r>
              <a:rPr lang="en-US" altLang="ko-KR" dirty="0" smtClean="0"/>
              <a:t>, 1999]</a:t>
            </a:r>
          </a:p>
          <a:p>
            <a:pPr lvl="1">
              <a:defRPr/>
            </a:pPr>
            <a:r>
              <a:rPr lang="ko-KR" altLang="en-US" dirty="0" smtClean="0"/>
              <a:t>상용 프로그램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smtClean="0"/>
              <a:t>IBM Rational Rose</a:t>
            </a:r>
          </a:p>
          <a:p>
            <a:pPr lvl="2">
              <a:defRPr/>
            </a:pPr>
            <a:r>
              <a:rPr lang="en-US" altLang="ko-KR" dirty="0" smtClean="0"/>
              <a:t>Together</a:t>
            </a:r>
          </a:p>
          <a:p>
            <a:pPr lvl="1">
              <a:defRPr/>
            </a:pPr>
            <a:r>
              <a:rPr lang="ko-KR" altLang="en-US" dirty="0" smtClean="0"/>
              <a:t>오픈</a:t>
            </a:r>
            <a:r>
              <a:rPr lang="en-US" altLang="ko-KR" dirty="0" smtClean="0"/>
              <a:t>-</a:t>
            </a:r>
            <a:r>
              <a:rPr lang="ko-KR" altLang="en-US" dirty="0" smtClean="0"/>
              <a:t>소스 툴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err="1" smtClean="0"/>
              <a:t>ArgoUML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7245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CASE Tools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C6F6C05-AD05-4ABB-8440-F14813710098}" type="slidenum">
              <a:rPr lang="ko-KR" altLang="en-US" smtClean="0"/>
              <a:pPr>
                <a:defRPr/>
              </a:pPr>
              <a:t>143</a:t>
            </a:fld>
            <a:endParaRPr lang="ko-KR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13.21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 워크플로를 위한 척도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다섯 가지 기본적인 척도를 측정하는 것이 필수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규모</a:t>
            </a:r>
            <a:r>
              <a:rPr lang="en-US" altLang="ko-KR" dirty="0" smtClean="0"/>
              <a:t>(size), </a:t>
            </a:r>
            <a:r>
              <a:rPr lang="ko-KR" altLang="en-US" dirty="0" smtClean="0"/>
              <a:t>비용</a:t>
            </a:r>
            <a:r>
              <a:rPr lang="en-US" altLang="ko-KR" dirty="0" smtClean="0"/>
              <a:t>(cost), </a:t>
            </a:r>
            <a:r>
              <a:rPr lang="ko-KR" altLang="en-US" dirty="0" smtClean="0"/>
              <a:t>기간</a:t>
            </a:r>
            <a:r>
              <a:rPr lang="en-US" altLang="ko-KR" dirty="0" smtClean="0"/>
              <a:t>(duration), </a:t>
            </a:r>
            <a:r>
              <a:rPr lang="ko-KR" altLang="en-US" dirty="0" smtClean="0"/>
              <a:t>노력</a:t>
            </a:r>
            <a:r>
              <a:rPr lang="en-US" altLang="ko-KR" dirty="0" smtClean="0"/>
              <a:t>(effort), </a:t>
            </a:r>
            <a:r>
              <a:rPr lang="ko-KR" altLang="en-US" dirty="0" smtClean="0"/>
              <a:t>품질</a:t>
            </a:r>
            <a:r>
              <a:rPr lang="en-US" altLang="ko-KR" dirty="0" smtClean="0"/>
              <a:t>(quality)</a:t>
            </a:r>
          </a:p>
          <a:p>
            <a:pPr lvl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분석의 규모에 대한 하나의 측정은 </a:t>
            </a:r>
            <a:r>
              <a:rPr lang="en-US" altLang="ko-KR" dirty="0" smtClean="0"/>
              <a:t>UML </a:t>
            </a:r>
            <a:r>
              <a:rPr lang="ko-KR" altLang="en-US" dirty="0" smtClean="0"/>
              <a:t>다이어그램의 페이지 수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이 척도는 다른 프로젝트와 비교하는데 사용</a:t>
            </a:r>
          </a:p>
          <a:p>
            <a:pPr lvl="1">
              <a:defRPr/>
            </a:pPr>
            <a:r>
              <a:rPr lang="ko-KR" altLang="en-US" dirty="0" smtClean="0"/>
              <a:t>품질에 관해서 고전적 분석처럼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이것은 정확한 결함 통계를 유지하는데 필요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결함이 발견된 비율은 </a:t>
            </a:r>
            <a:r>
              <a:rPr lang="ko-KR" altLang="en-US" dirty="0" err="1" smtClean="0"/>
              <a:t>인스펙션</a:t>
            </a:r>
            <a:r>
              <a:rPr lang="ko-KR" altLang="en-US" dirty="0" smtClean="0"/>
              <a:t> 프로세스의 효율에 척도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Challenges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0791305-5F77-4D0B-AABD-2A5674C9CF31}" type="slidenum">
              <a:rPr lang="ko-KR" altLang="en-US" smtClean="0"/>
              <a:pPr>
                <a:defRPr/>
              </a:pPr>
              <a:t>144</a:t>
            </a:fld>
            <a:endParaRPr lang="ko-KR" alt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13.22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 워크플로의 난제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명세들</a:t>
            </a:r>
            <a:r>
              <a:rPr lang="en-US" altLang="ko-KR" dirty="0" smtClean="0"/>
              <a:t>(what)</a:t>
            </a:r>
            <a:r>
              <a:rPr lang="ko-KR" altLang="en-US" dirty="0" smtClean="0"/>
              <a:t>과 설계</a:t>
            </a:r>
            <a:r>
              <a:rPr lang="en-US" altLang="ko-KR" dirty="0" smtClean="0"/>
              <a:t>(how)</a:t>
            </a:r>
            <a:r>
              <a:rPr lang="ko-KR" altLang="en-US" dirty="0" smtClean="0"/>
              <a:t>사이의 경계선이 겹치기 쉬움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이 위험은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분석의 경우에 특히 </a:t>
            </a:r>
            <a:r>
              <a:rPr lang="ko-KR" altLang="en-US" dirty="0" err="1" smtClean="0"/>
              <a:t>민감</a:t>
            </a:r>
            <a:endParaRPr lang="ko-KR" altLang="en-US" dirty="0" smtClean="0"/>
          </a:p>
          <a:p>
            <a:pPr lvl="2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설계로의 전이는 고전적 패러다임의 분석 </a:t>
            </a:r>
            <a:r>
              <a:rPr lang="ko-KR" altLang="en-US" dirty="0" err="1" smtClean="0"/>
              <a:t>페이즈에서</a:t>
            </a:r>
            <a:r>
              <a:rPr lang="ko-KR" altLang="en-US" dirty="0" smtClean="0"/>
              <a:t> 설계 </a:t>
            </a:r>
            <a:r>
              <a:rPr lang="ko-KR" altLang="en-US" dirty="0" err="1" smtClean="0"/>
              <a:t>페이즈로의</a:t>
            </a:r>
            <a:r>
              <a:rPr lang="ko-KR" altLang="en-US" dirty="0" smtClean="0"/>
              <a:t> 전이보다 한결 부드러움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고전적 패러다임에서 설계 </a:t>
            </a:r>
            <a:r>
              <a:rPr lang="ko-KR" altLang="en-US" dirty="0" err="1" smtClean="0"/>
              <a:t>페이즈의</a:t>
            </a:r>
            <a:r>
              <a:rPr lang="ko-KR" altLang="en-US" dirty="0" smtClean="0"/>
              <a:t> 초기 태스크는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모듈들로 분해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반대로 클래스들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“모듈들”은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동안에 추출되고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동안에 정제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분석이 </a:t>
            </a:r>
            <a:r>
              <a:rPr lang="ko-KR" altLang="en-US" smtClean="0"/>
              <a:t>반복적인 프로세스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다양한 모델들을 정제하는 과정에서 클래스 다이어그램의 상당한 부분이 재구성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err="1" smtClean="0"/>
              <a:t>메소드들을</a:t>
            </a:r>
            <a:r>
              <a:rPr lang="ko-KR" altLang="en-US" dirty="0" smtClean="0"/>
              <a:t> 재할당하는 것은 불필요한 추가 </a:t>
            </a:r>
            <a:r>
              <a:rPr lang="ko-KR" altLang="en-US" dirty="0" err="1" smtClean="0"/>
              <a:t>재작업</a:t>
            </a:r>
            <a:endParaRPr lang="ko-KR" altLang="en-US" dirty="0" smtClean="0"/>
          </a:p>
          <a:p>
            <a:pPr>
              <a:defRPr/>
            </a:pPr>
            <a:r>
              <a:rPr lang="en-US" altLang="ko-KR" dirty="0" smtClean="0"/>
              <a:t>OOA </a:t>
            </a:r>
            <a:r>
              <a:rPr lang="ko-KR" altLang="en-US" dirty="0" smtClean="0"/>
              <a:t>프로세스의 각 단계에서 반복 동안에 재 </a:t>
            </a:r>
            <a:r>
              <a:rPr lang="ko-KR" altLang="en-US" dirty="0" err="1" smtClean="0"/>
              <a:t>구성해야하는</a:t>
            </a:r>
            <a:r>
              <a:rPr lang="ko-KR" altLang="en-US" dirty="0" smtClean="0"/>
              <a:t> 정보를 최소화시키는 것은 좋은 아이디어 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243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Metrics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B2A07FE-148F-4FB4-81A9-7F63CAE3CC0D}" type="slidenum">
              <a:rPr lang="ko-KR" altLang="en-US" smtClean="0"/>
              <a:pPr>
                <a:defRPr/>
              </a:pPr>
              <a:t>145</a:t>
            </a:fld>
            <a:endParaRPr lang="ko-KR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</a:rPr>
              <a:t>13.22  </a:t>
            </a:r>
            <a:r>
              <a:rPr lang="ko-KR" altLang="en-US" smtClean="0">
                <a:solidFill>
                  <a:srgbClr val="FFFFFF"/>
                </a:solidFill>
              </a:rPr>
              <a:t>객체</a:t>
            </a:r>
            <a:r>
              <a:rPr lang="en-US" altLang="ko-KR" smtClean="0">
                <a:solidFill>
                  <a:srgbClr val="FFFFFF"/>
                </a:solidFill>
              </a:rPr>
              <a:t>-</a:t>
            </a:r>
            <a:r>
              <a:rPr lang="ko-KR" altLang="en-US" smtClean="0">
                <a:solidFill>
                  <a:srgbClr val="FFFFFF"/>
                </a:solidFill>
              </a:rPr>
              <a:t>지향 분석 워크플로의 난제</a:t>
            </a:r>
            <a:endParaRPr lang="ko-KR" altLang="en-US" sz="20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33695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Overview of the MSG Foundation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6F070FB-C571-4539-A0AE-7F0D58DC2302}" type="slidenum">
              <a:rPr lang="ko-KR" altLang="en-US" smtClean="0"/>
              <a:pPr>
                <a:defRPr/>
              </a:pPr>
              <a:t>146</a:t>
            </a:fld>
            <a:endParaRPr lang="ko-KR" altLang="en-US"/>
          </a:p>
        </p:txBody>
      </p:sp>
      <p:pic>
        <p:nvPicPr>
          <p:cNvPr id="15463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773238"/>
            <a:ext cx="5184775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</a:rPr>
              <a:t>13.22  </a:t>
            </a:r>
            <a:r>
              <a:rPr lang="ko-KR" altLang="en-US" smtClean="0">
                <a:solidFill>
                  <a:srgbClr val="FFFFFF"/>
                </a:solidFill>
              </a:rPr>
              <a:t>객체</a:t>
            </a:r>
            <a:r>
              <a:rPr lang="en-US" altLang="ko-KR" smtClean="0">
                <a:solidFill>
                  <a:srgbClr val="FFFFFF"/>
                </a:solidFill>
              </a:rPr>
              <a:t>-</a:t>
            </a:r>
            <a:r>
              <a:rPr lang="ko-KR" altLang="en-US" smtClean="0">
                <a:solidFill>
                  <a:srgbClr val="FFFFFF"/>
                </a:solidFill>
              </a:rPr>
              <a:t>지향 분석 워크플로의 난제</a:t>
            </a:r>
            <a:endParaRPr lang="ko-KR" altLang="en-US" sz="20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40896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Overview of the Elevator Problem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32A6CDA-7DC8-41FD-97B3-D83E0BD6A097}" type="slidenum">
              <a:rPr lang="ko-KR" altLang="en-US" smtClean="0"/>
              <a:pPr>
                <a:defRPr/>
              </a:pPr>
              <a:t>147</a:t>
            </a:fld>
            <a:endParaRPr lang="ko-KR" altLang="en-US"/>
          </a:p>
        </p:txBody>
      </p:sp>
      <p:pic>
        <p:nvPicPr>
          <p:cNvPr id="15565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2205038"/>
            <a:ext cx="52324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35D10-4A22-4BD5-A156-78E5324400FE}" type="slidenum">
              <a:rPr lang="ko-KR" altLang="en-US" smtClean="0"/>
              <a:pPr>
                <a:defRPr/>
              </a:pPr>
              <a:t>148</a:t>
            </a:fld>
            <a:endParaRPr lang="ko-KR" altLang="en-US"/>
          </a:p>
        </p:txBody>
      </p:sp>
      <p:sp>
        <p:nvSpPr>
          <p:cNvPr id="156675" name="WordArt 4"/>
          <p:cNvSpPr>
            <a:spLocks noChangeArrowheads="1" noChangeShapeType="1" noTextEdit="1"/>
          </p:cNvSpPr>
          <p:nvPr/>
        </p:nvSpPr>
        <p:spPr bwMode="gray">
          <a:xfrm>
            <a:off x="2090738" y="2714625"/>
            <a:ext cx="5143500" cy="8763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r>
              <a:rPr lang="en-US" altLang="ko-KR" kern="10">
                <a:ln w="38100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1894E8"/>
                    </a:gs>
                    <a:gs pos="100000">
                      <a:srgbClr val="36D0A4"/>
                    </a:gs>
                  </a:gsLst>
                  <a:lin ang="0" scaled="1"/>
                </a:gradFill>
                <a:effectLst>
                  <a:outerShdw dist="35921" dir="2700000" sy="50000" rotWithShape="0">
                    <a:srgbClr val="B2B2B2">
                      <a:alpha val="70000"/>
                    </a:srgbClr>
                  </a:outerShdw>
                </a:effectLst>
                <a:latin typeface="Arial Black"/>
              </a:rPr>
              <a:t>Thank You !</a:t>
            </a:r>
            <a:endParaRPr lang="ko-KR" altLang="en-US" kern="10">
              <a:ln w="38100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1894E8"/>
                  </a:gs>
                  <a:gs pos="100000">
                    <a:srgbClr val="36D0A4"/>
                  </a:gs>
                </a:gsLst>
                <a:lin ang="0" scaled="1"/>
              </a:gradFill>
              <a:effectLst>
                <a:outerShdw dist="35921" dir="2700000" sy="50000" rotWithShape="0">
                  <a:srgbClr val="B2B2B2">
                    <a:alpha val="7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  <a:ea typeface="ＭＳ Ｐゴシック" pitchFamily="34" charset="-128"/>
              </a:rPr>
              <a:t>13.4  </a:t>
            </a:r>
            <a:r>
              <a:rPr lang="ko-KR" altLang="en-US" smtClean="0">
                <a:solidFill>
                  <a:srgbClr val="FFFFFF"/>
                </a:solidFill>
              </a:rPr>
              <a:t>기능적 모델링</a:t>
            </a:r>
            <a:r>
              <a:rPr lang="en-US" altLang="ko-KR" smtClean="0">
                <a:solidFill>
                  <a:srgbClr val="FFFFFF"/>
                </a:solidFill>
              </a:rPr>
              <a:t>: Elevator Problem Case Study</a:t>
            </a:r>
            <a:endParaRPr lang="ko-KR" altLang="en-US" sz="19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케이스는 전체 기능성의 일반적인 서술을 제공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시나리오는 </a:t>
            </a:r>
            <a:r>
              <a:rPr lang="en-US" altLang="ko-KR" dirty="0" smtClean="0"/>
              <a:t>use case</a:t>
            </a:r>
            <a:r>
              <a:rPr lang="ko-KR" altLang="en-US" dirty="0" smtClean="0"/>
              <a:t>의 특정 인스턴스</a:t>
            </a:r>
            <a:r>
              <a:rPr lang="en-US" altLang="ko-KR" dirty="0" smtClean="0"/>
              <a:t>(instance)</a:t>
            </a:r>
          </a:p>
          <a:p>
            <a:pPr>
              <a:defRPr/>
            </a:pPr>
            <a:r>
              <a:rPr lang="en-US" altLang="ko-KR" dirty="0" smtClean="0"/>
              <a:t>OOA </a:t>
            </a:r>
            <a:r>
              <a:rPr lang="ko-KR" altLang="en-US" dirty="0" smtClean="0"/>
              <a:t>팀은 모델화된 시스템의 행위를 완전히 간파할 수 있을 정도의 충분한 시나리오들을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Scenarios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BF6B85D-7296-4BDD-B3FE-3927830D62FC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  <a:ea typeface="ＭＳ Ｐゴシック" pitchFamily="34" charset="-128"/>
              </a:rPr>
              <a:t>13.4  </a:t>
            </a:r>
            <a:r>
              <a:rPr lang="ko-KR" altLang="en-US" smtClean="0">
                <a:solidFill>
                  <a:srgbClr val="FFFFFF"/>
                </a:solidFill>
              </a:rPr>
              <a:t>기능적 모델링</a:t>
            </a:r>
            <a:r>
              <a:rPr lang="en-US" altLang="ko-KR" smtClean="0">
                <a:solidFill>
                  <a:srgbClr val="FFFFFF"/>
                </a:solidFill>
              </a:rPr>
              <a:t>: Elevator Problem Case Study</a:t>
            </a:r>
            <a:endParaRPr lang="ko-KR" altLang="en-US" sz="19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0408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Normal Scenario: Elevator Problem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4EF6071-7AE6-485D-9F2D-DFD25434A07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215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773238"/>
            <a:ext cx="6867525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  <a:ea typeface="ＭＳ Ｐゴシック" pitchFamily="34" charset="-128"/>
              </a:rPr>
              <a:t>13.4  </a:t>
            </a:r>
            <a:r>
              <a:rPr lang="ko-KR" altLang="en-US" smtClean="0">
                <a:solidFill>
                  <a:srgbClr val="FFFFFF"/>
                </a:solidFill>
              </a:rPr>
              <a:t>기능적 모델링</a:t>
            </a:r>
            <a:r>
              <a:rPr lang="en-US" altLang="ko-KR" smtClean="0">
                <a:solidFill>
                  <a:srgbClr val="FFFFFF"/>
                </a:solidFill>
              </a:rPr>
              <a:t>: Elevator Problem Case Study</a:t>
            </a:r>
            <a:endParaRPr lang="ko-KR" altLang="en-US" sz="19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40084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Exception Scenario: Elevator Problem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53BBA-BD4F-445A-B717-59D7F4963EE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225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1773238"/>
            <a:ext cx="6870700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ea typeface="ＭＳ Ｐゴシック" pitchFamily="34" charset="-128"/>
              </a:rPr>
              <a:t>13.5  </a:t>
            </a:r>
            <a:r>
              <a:rPr lang="ko-KR" altLang="en-US" sz="2100" smtClean="0"/>
              <a:t>엔티티 클래스 모델링</a:t>
            </a:r>
            <a:r>
              <a:rPr lang="en-US" altLang="ko-KR" sz="2100" smtClean="0"/>
              <a:t>: Elevator Problem Case Study</a:t>
            </a:r>
            <a:endParaRPr lang="ko-KR" altLang="en-US" sz="21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클래스들과 이들의 속성들이 추출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클래스 다이어그램으로 표현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One alternative: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케이스들로부터 추출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Possible danger:  </a:t>
            </a:r>
            <a:r>
              <a:rPr lang="ko-KR" altLang="en-US" dirty="0" smtClean="0"/>
              <a:t>지나치게 많은 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클래스들을 추출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클래스를 제거하는 일이 새로운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클래스를 추가하는 일보다 어려움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Other alternatives: </a:t>
            </a:r>
          </a:p>
          <a:p>
            <a:pPr lvl="1" eaLnBrk="1" hangingPunct="1">
              <a:defRPr/>
            </a:pPr>
            <a:r>
              <a:rPr lang="en-US" altLang="ko-KR" dirty="0" smtClean="0"/>
              <a:t>CRC cards</a:t>
            </a:r>
          </a:p>
          <a:p>
            <a:pPr lvl="1" eaLnBrk="1" hangingPunct="1">
              <a:defRPr/>
            </a:pPr>
            <a:r>
              <a:rPr lang="en-US" altLang="ko-KR" dirty="0" smtClean="0"/>
              <a:t>Noun extraction</a:t>
            </a:r>
          </a:p>
          <a:p>
            <a:pPr eaLnBrk="1" hangingPunct="1">
              <a:buFont typeface="Webdings" charset="2"/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247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Elevator Problem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D8EEDDD-7547-47EB-A359-59104F1C8B77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Stage 1. </a:t>
            </a:r>
            <a:r>
              <a:rPr lang="ko-KR" altLang="en-US" dirty="0" smtClean="0"/>
              <a:t>한 단락으로 소프트웨어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서술</a:t>
            </a:r>
          </a:p>
          <a:p>
            <a:pPr lvl="1" eaLnBrk="1" hangingPunct="1">
              <a:defRPr/>
            </a:pPr>
            <a:r>
              <a:rPr lang="ko-KR" altLang="en-US" dirty="0" smtClean="0"/>
              <a:t>엘리베이터 문제 사례연구를 수행하는 경우 이를 다음과 같이 한 단락</a:t>
            </a:r>
            <a:r>
              <a:rPr lang="en-US" altLang="ko-KR" dirty="0" smtClean="0"/>
              <a:t>(paragraph)</a:t>
            </a:r>
            <a:r>
              <a:rPr lang="ko-KR" altLang="en-US" dirty="0" smtClean="0"/>
              <a:t>으로 정의</a:t>
            </a: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	</a:t>
            </a: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	Buttons in Elevators and on the floors control the movement of </a:t>
            </a:r>
            <a:r>
              <a:rPr lang="en-US" altLang="ko-KR" sz="2000" dirty="0" smtClean="0">
                <a:ea typeface="ＭＳ Ｐゴシック" charset="-128"/>
              </a:rPr>
              <a:t>n</a:t>
            </a:r>
            <a:r>
              <a:rPr lang="en-US" altLang="ko-KR" dirty="0" smtClean="0">
                <a:ea typeface="ＭＳ Ｐゴシック" charset="-128"/>
              </a:rPr>
              <a:t> Elevators in a building with </a:t>
            </a:r>
            <a:r>
              <a:rPr lang="en-US" altLang="ko-KR" sz="2000" dirty="0" smtClean="0">
                <a:ea typeface="ＭＳ Ｐゴシック" charset="-128"/>
              </a:rPr>
              <a:t>m</a:t>
            </a:r>
            <a:r>
              <a:rPr lang="en-US" altLang="ko-KR" dirty="0" smtClean="0">
                <a:ea typeface="ＭＳ Ｐゴシック" charset="-128"/>
              </a:rPr>
              <a:t> floors.  Buttons illuminate when pressed to request the Elevator to stop at a specific floor; the illumination is canceled when the request has been satisfied.  When an Elevator has no requests, it remains at its current floor with its doors closed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622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명사 추출법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2A4123-B514-4778-BB6C-6F64AC43D57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8875" y="3327400"/>
            <a:ext cx="7715250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ctrTitle"/>
          </p:nvPr>
        </p:nvSpPr>
        <p:spPr>
          <a:xfrm>
            <a:off x="685800" y="2030413"/>
            <a:ext cx="7772400" cy="1541462"/>
          </a:xfrm>
        </p:spPr>
        <p:txBody>
          <a:bodyPr/>
          <a:lstStyle/>
          <a:p>
            <a:pPr algn="l"/>
            <a:r>
              <a:rPr lang="en-US" altLang="ko-KR" sz="2400" b="1" smtClean="0"/>
              <a:t>Chapter 13.</a:t>
            </a:r>
            <a:br>
              <a:rPr lang="en-US" altLang="ko-KR" sz="2400" b="1" smtClean="0"/>
            </a:br>
            <a:r>
              <a:rPr lang="en-US" altLang="ko-KR" sz="2400" b="1" smtClean="0"/>
              <a:t> </a:t>
            </a:r>
            <a:r>
              <a:rPr lang="en-US" altLang="ko-KR" sz="4000" b="1" smtClean="0">
                <a:latin typeface="HY동녘B" pitchFamily="18" charset="-127"/>
                <a:ea typeface="HY동녘B" pitchFamily="18" charset="-127"/>
              </a:rPr>
              <a:t>   </a:t>
            </a:r>
            <a:r>
              <a:rPr lang="ko-KR" altLang="en-US" sz="4000" b="1" smtClean="0">
                <a:latin typeface="HY동녘B" pitchFamily="18" charset="-127"/>
                <a:ea typeface="HY동녘B" pitchFamily="18" charset="-127"/>
              </a:rPr>
              <a:t>객체</a:t>
            </a:r>
            <a:r>
              <a:rPr lang="en-US" altLang="ko-KR" sz="4000" b="1" smtClean="0"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4000" b="1" smtClean="0">
                <a:latin typeface="HY동녘B" pitchFamily="18" charset="-127"/>
                <a:ea typeface="HY동녘B" pitchFamily="18" charset="-127"/>
              </a:rPr>
              <a:t>지향 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Stage 2.  </a:t>
            </a:r>
            <a:r>
              <a:rPr lang="ko-KR" altLang="en-US" dirty="0" smtClean="0"/>
              <a:t>명사 식별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비정형 전략으로 명사를 추출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문제의 경계 밖에 있는 것은 제외</a:t>
            </a:r>
            <a:r>
              <a:rPr lang="en-US" altLang="ko-KR" dirty="0" smtClean="0"/>
              <a:t>)</a:t>
            </a:r>
          </a:p>
          <a:p>
            <a:pPr lvl="1">
              <a:defRPr/>
            </a:pPr>
            <a:r>
              <a:rPr lang="ko-KR" altLang="en-US" dirty="0" smtClean="0"/>
              <a:t>이들 명사들을 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클래스들로 사용</a:t>
            </a: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buFontTx/>
              <a:buNone/>
              <a:defRPr/>
            </a:pPr>
            <a:r>
              <a:rPr lang="en-US" altLang="ko-KR" dirty="0" smtClean="0"/>
              <a:t>	</a:t>
            </a:r>
            <a:r>
              <a:rPr lang="en-US" altLang="ko-KR" u="sng" dirty="0" smtClean="0"/>
              <a:t>Buttons</a:t>
            </a:r>
            <a:r>
              <a:rPr lang="en-US" altLang="ko-KR" dirty="0" smtClean="0"/>
              <a:t> in </a:t>
            </a:r>
            <a:r>
              <a:rPr lang="en-US" altLang="ko-KR" u="sng" dirty="0" smtClean="0"/>
              <a:t>Elevators</a:t>
            </a:r>
            <a:r>
              <a:rPr lang="en-US" altLang="ko-KR" dirty="0" smtClean="0"/>
              <a:t> and on the </a:t>
            </a:r>
            <a:r>
              <a:rPr lang="en-US" altLang="ko-KR" u="sng" dirty="0" smtClean="0"/>
              <a:t>floors</a:t>
            </a:r>
            <a:r>
              <a:rPr lang="en-US" altLang="ko-KR" dirty="0" smtClean="0"/>
              <a:t> control the </a:t>
            </a:r>
            <a:r>
              <a:rPr lang="en-US" altLang="ko-KR" u="sng" dirty="0" smtClean="0"/>
              <a:t>movement</a:t>
            </a:r>
            <a:r>
              <a:rPr lang="en-US" altLang="ko-KR" dirty="0" smtClean="0"/>
              <a:t> of </a:t>
            </a:r>
            <a:r>
              <a:rPr lang="en-US" altLang="ko-KR" sz="2000" dirty="0" smtClean="0"/>
              <a:t>n</a:t>
            </a:r>
            <a:r>
              <a:rPr lang="en-US" altLang="ko-KR" dirty="0" smtClean="0"/>
              <a:t> </a:t>
            </a:r>
            <a:r>
              <a:rPr lang="en-US" altLang="ko-KR" u="sng" dirty="0" smtClean="0"/>
              <a:t>Elevators</a:t>
            </a:r>
            <a:r>
              <a:rPr lang="en-US" altLang="ko-KR" dirty="0" smtClean="0"/>
              <a:t> in a </a:t>
            </a:r>
            <a:r>
              <a:rPr lang="en-US" altLang="ko-KR" u="sng" dirty="0" smtClean="0"/>
              <a:t>building</a:t>
            </a:r>
            <a:r>
              <a:rPr lang="en-US" altLang="ko-KR" dirty="0" smtClean="0"/>
              <a:t> with </a:t>
            </a:r>
            <a:r>
              <a:rPr lang="en-US" altLang="ko-KR" sz="2000" dirty="0" smtClean="0"/>
              <a:t>m</a:t>
            </a:r>
            <a:r>
              <a:rPr lang="en-US" altLang="ko-KR" dirty="0" smtClean="0"/>
              <a:t> </a:t>
            </a:r>
            <a:r>
              <a:rPr lang="en-US" altLang="ko-KR" u="sng" dirty="0" smtClean="0"/>
              <a:t>floors</a:t>
            </a:r>
            <a:r>
              <a:rPr lang="en-US" altLang="ko-KR" dirty="0" smtClean="0"/>
              <a:t>.  </a:t>
            </a:r>
            <a:r>
              <a:rPr lang="en-US" altLang="ko-KR" u="sng" dirty="0" smtClean="0"/>
              <a:t>Buttons</a:t>
            </a:r>
            <a:r>
              <a:rPr lang="en-US" altLang="ko-KR" dirty="0" smtClean="0"/>
              <a:t> illuminate when pressed to request the </a:t>
            </a:r>
            <a:r>
              <a:rPr lang="en-US" altLang="ko-KR" u="sng" dirty="0" smtClean="0"/>
              <a:t>Elevator</a:t>
            </a:r>
            <a:r>
              <a:rPr lang="en-US" altLang="ko-KR" dirty="0" smtClean="0"/>
              <a:t> to stop at a specific </a:t>
            </a:r>
            <a:r>
              <a:rPr lang="en-US" altLang="ko-KR" u="sng" dirty="0" smtClean="0"/>
              <a:t>floor</a:t>
            </a:r>
            <a:r>
              <a:rPr lang="en-US" altLang="ko-KR" dirty="0" smtClean="0"/>
              <a:t>; the </a:t>
            </a:r>
            <a:r>
              <a:rPr lang="en-US" altLang="ko-KR" u="sng" dirty="0" smtClean="0"/>
              <a:t>illumination</a:t>
            </a:r>
            <a:r>
              <a:rPr lang="en-US" altLang="ko-KR" dirty="0" smtClean="0"/>
              <a:t> is canceled when the </a:t>
            </a:r>
            <a:r>
              <a:rPr lang="en-US" altLang="ko-KR" u="sng" dirty="0" smtClean="0"/>
              <a:t>request</a:t>
            </a:r>
            <a:r>
              <a:rPr lang="en-US" altLang="ko-KR" dirty="0" smtClean="0"/>
              <a:t> has been satisfied.  When an </a:t>
            </a:r>
            <a:r>
              <a:rPr lang="en-US" altLang="ko-KR" u="sng" dirty="0" smtClean="0"/>
              <a:t>Elevator</a:t>
            </a:r>
            <a:r>
              <a:rPr lang="en-US" altLang="ko-KR" dirty="0" smtClean="0"/>
              <a:t> has no </a:t>
            </a:r>
            <a:r>
              <a:rPr lang="en-US" altLang="ko-KR" u="sng" dirty="0" smtClean="0"/>
              <a:t>requests</a:t>
            </a:r>
            <a:r>
              <a:rPr lang="en-US" altLang="ko-KR" dirty="0" smtClean="0"/>
              <a:t>, it remains at its current </a:t>
            </a:r>
            <a:r>
              <a:rPr lang="en-US" altLang="ko-KR" u="sng" dirty="0" smtClean="0"/>
              <a:t>floor</a:t>
            </a:r>
            <a:r>
              <a:rPr lang="en-US" altLang="ko-KR" dirty="0" smtClean="0"/>
              <a:t> with its </a:t>
            </a:r>
            <a:r>
              <a:rPr lang="en-US" altLang="ko-KR" u="sng" dirty="0" smtClean="0"/>
              <a:t>doors</a:t>
            </a:r>
            <a:r>
              <a:rPr lang="en-US" altLang="ko-KR" dirty="0" smtClean="0"/>
              <a:t> closed</a:t>
            </a:r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622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명사 추출법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0A8D116-711B-4CFC-A7BD-319E524C26BC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8875" y="3311525"/>
            <a:ext cx="7715250" cy="1744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명사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button, Elevator, floor, movement, building, illumination, request, door </a:t>
            </a:r>
          </a:p>
          <a:p>
            <a:pPr lvl="1" eaLnBrk="1" hangingPunct="1">
              <a:defRPr/>
            </a:pPr>
            <a:r>
              <a:rPr lang="ko-KR" altLang="en-US" dirty="0" smtClean="0"/>
              <a:t>경계 밖에 있는 </a:t>
            </a:r>
            <a:r>
              <a:rPr lang="en-US" altLang="ko-KR" dirty="0" smtClean="0"/>
              <a:t>floor</a:t>
            </a:r>
            <a:r>
              <a:rPr lang="en-US" altLang="ko-KR" i="1" dirty="0" smtClean="0"/>
              <a:t>, </a:t>
            </a:r>
            <a:r>
              <a:rPr lang="en-US" altLang="ko-KR" dirty="0" smtClean="0"/>
              <a:t>building</a:t>
            </a:r>
            <a:r>
              <a:rPr lang="en-US" altLang="ko-KR" i="1" dirty="0" smtClean="0"/>
              <a:t>, </a:t>
            </a:r>
            <a:r>
              <a:rPr lang="en-US" altLang="ko-KR" dirty="0" smtClean="0"/>
              <a:t>door</a:t>
            </a:r>
            <a:r>
              <a:rPr lang="ko-KR" altLang="en-US" dirty="0" smtClean="0"/>
              <a:t>은 제외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남은 명사 중 </a:t>
            </a:r>
            <a:r>
              <a:rPr lang="en-US" altLang="ko-KR" dirty="0" smtClean="0"/>
              <a:t>movement</a:t>
            </a:r>
            <a:r>
              <a:rPr lang="en-US" altLang="ko-KR" i="1" dirty="0" smtClean="0"/>
              <a:t>, </a:t>
            </a:r>
            <a:r>
              <a:rPr lang="en-US" altLang="ko-KR" dirty="0" smtClean="0"/>
              <a:t>illumination</a:t>
            </a:r>
            <a:r>
              <a:rPr lang="en-US" altLang="ko-KR" i="1" dirty="0" smtClean="0"/>
              <a:t>,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는 추상명사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: 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Elevator Class</a:t>
            </a:r>
            <a:r>
              <a:rPr lang="en-US" altLang="ko-KR" dirty="0" smtClean="0"/>
              <a:t> and </a:t>
            </a:r>
            <a:r>
              <a:rPr lang="en-US" altLang="ko-KR" b="1" dirty="0" smtClean="0"/>
              <a:t>Button Class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Subclasses: 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Elevator Button Class </a:t>
            </a:r>
            <a:r>
              <a:rPr lang="en-US" altLang="ko-KR" dirty="0" smtClean="0"/>
              <a:t>and</a:t>
            </a:r>
            <a:r>
              <a:rPr lang="en-US" altLang="ko-KR" b="1" dirty="0" smtClean="0"/>
              <a:t> Floor Button Class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622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명사 추출법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F1197CF-4723-4EC5-864D-F5F634EEB573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084763"/>
            <a:ext cx="8507413" cy="1041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Problem</a:t>
            </a:r>
          </a:p>
          <a:p>
            <a:pPr lvl="1" eaLnBrk="1" hangingPunct="1">
              <a:defRPr/>
            </a:pPr>
            <a:r>
              <a:rPr lang="ko-KR" altLang="en-US" dirty="0" smtClean="0"/>
              <a:t>실제로는 </a:t>
            </a:r>
            <a:r>
              <a:rPr lang="en-US" altLang="ko-KR" dirty="0" smtClean="0"/>
              <a:t>Buttons</a:t>
            </a:r>
            <a:r>
              <a:rPr lang="ko-KR" altLang="en-US" dirty="0" smtClean="0"/>
              <a:t>들은 엘리베이터와 직접 통신하지 않음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추가적으로 필요한 클래스</a:t>
            </a:r>
            <a:r>
              <a:rPr lang="en-US" altLang="ko-KR" dirty="0" smtClean="0"/>
              <a:t>:</a:t>
            </a:r>
            <a:r>
              <a:rPr lang="en-US" altLang="ko-KR" b="1" dirty="0" smtClean="0"/>
              <a:t> Elevator Controller Class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첫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E76F6B-56EE-4608-A52A-CDC34E8DD25A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276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773238"/>
            <a:ext cx="4191000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03530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모든 관계는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대 </a:t>
            </a:r>
            <a:r>
              <a:rPr lang="en-US" altLang="ko-KR" dirty="0" smtClean="0"/>
              <a:t>N</a:t>
            </a:r>
          </a:p>
          <a:p>
            <a:pPr lvl="1" eaLnBrk="1" hangingPunct="1">
              <a:defRPr/>
            </a:pPr>
            <a:r>
              <a:rPr lang="ko-KR" altLang="en-US" dirty="0" smtClean="0"/>
              <a:t>의도적으로 설계된 동작을 쉽게 구현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E4249C-F502-4794-942B-DBBEC457C892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2867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773238"/>
            <a:ext cx="4105275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두 번째 반복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ko-KR" dirty="0" smtClean="0"/>
              <a:t>Used since 1989 for OOA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smtClean="0"/>
              <a:t>각 클래스에 대한 카드 작성을 보임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Name of </a:t>
            </a:r>
            <a:r>
              <a:rPr lang="en-US" altLang="ko-KR" u="sng" dirty="0" smtClean="0"/>
              <a:t>C</a:t>
            </a:r>
            <a:r>
              <a:rPr lang="en-US" altLang="ko-KR" dirty="0" smtClean="0"/>
              <a:t>lass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Functionality (</a:t>
            </a:r>
            <a:r>
              <a:rPr lang="en-US" altLang="ko-KR" u="sng" dirty="0" smtClean="0"/>
              <a:t>R</a:t>
            </a:r>
            <a:r>
              <a:rPr lang="en-US" altLang="ko-KR" dirty="0" smtClean="0"/>
              <a:t>esponsibility)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List of classes it invokes (</a:t>
            </a:r>
            <a:r>
              <a:rPr lang="en-US" altLang="ko-KR" u="sng" dirty="0" smtClean="0"/>
              <a:t>C</a:t>
            </a:r>
            <a:r>
              <a:rPr lang="en-US" altLang="ko-KR" dirty="0" smtClean="0"/>
              <a:t>ollaboration)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smtClean="0"/>
              <a:t>최근의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카드는 전체 단계가 자동화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CASE </a:t>
            </a:r>
            <a:r>
              <a:rPr lang="ko-KR" altLang="en-US" dirty="0" smtClean="0"/>
              <a:t>툴들은 화면에서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카드를 작성하고 수정하는 컴포넌트를 가짐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DB2423C-B0C8-4DF5-A62F-F51A05B67154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Strength</a:t>
            </a:r>
          </a:p>
          <a:p>
            <a:pPr lvl="1" eaLnBrk="1" hangingPunct="1">
              <a:defRPr/>
            </a:pPr>
            <a:r>
              <a:rPr lang="ko-KR" altLang="en-US" dirty="0" smtClean="0"/>
              <a:t>팀이 활용할 경우 멤버들간의 상호작용으로 속성들이나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클래스에 누락되었는지 잘못된 항목인지를 알려줌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Weakness</a:t>
            </a:r>
          </a:p>
          <a:p>
            <a:pPr lvl="1" eaLnBrk="1" hangingPunct="1">
              <a:defRPr/>
            </a:pPr>
            <a:r>
              <a:rPr lang="ko-KR" altLang="en-US" dirty="0" smtClean="0"/>
              <a:t>팀 멤버들이 관련 어플리케이션 도메인에 충분한 경험을 갖고 있지 않은 경우 적절하지 않음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개발자들이 이미 많은 클래스들을 결정했고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그들의 책임과 협업에 대한 좋은 아이디어를 가지고 있다면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카드들은 프로세스를 완료하고 모든 결과가 정확하다고 확신할 수 있는 아주 우수한 방법</a:t>
            </a:r>
          </a:p>
          <a:p>
            <a:pPr eaLnBrk="1" hangingPunct="1">
              <a:defRPr/>
            </a:pPr>
            <a:endParaRPr lang="ko-KR" altLang="en-US" dirty="0" smtClean="0"/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5787102-ECAC-4EEC-BEF0-C15224D1800D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13.6  </a:t>
            </a:r>
            <a:r>
              <a:rPr lang="ko-KR" altLang="en-US" sz="2000" smtClean="0"/>
              <a:t>동적 모델링</a:t>
            </a:r>
            <a:r>
              <a:rPr lang="en-US" altLang="ko-KR" sz="2000" smtClean="0"/>
              <a:t>: The Elevator Problem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3860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UML </a:t>
            </a:r>
            <a:r>
              <a:rPr lang="en-US" altLang="ko-KR" dirty="0" err="1" smtClean="0"/>
              <a:t>statechart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State, event, </a:t>
            </a:r>
            <a:r>
              <a:rPr lang="ko-KR" altLang="en-US" dirty="0" smtClean="0"/>
              <a:t>그리고</a:t>
            </a:r>
            <a:r>
              <a:rPr lang="en-US" altLang="ko-KR" dirty="0" smtClean="0"/>
              <a:t> predicate</a:t>
            </a:r>
            <a:r>
              <a:rPr lang="ko-KR" altLang="en-US" dirty="0" smtClean="0"/>
              <a:t>는 상태차트를 통해 배포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73655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Dynamic Modeling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58DD82A-AF75-4FFB-9B51-3B196C6BDDF1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3175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773238"/>
            <a:ext cx="4968875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13.6  </a:t>
            </a:r>
            <a:r>
              <a:rPr lang="ko-KR" altLang="en-US" sz="2000" smtClean="0"/>
              <a:t>동적 모델링</a:t>
            </a:r>
            <a:r>
              <a:rPr lang="en-US" altLang="ko-KR" sz="2000" smtClean="0"/>
              <a:t>: The Elevator Problem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12.7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FSM</a:t>
            </a:r>
            <a:r>
              <a:rPr lang="ko-KR" altLang="en-US" dirty="0" smtClean="0"/>
              <a:t>의 것과 다소 유사하지만 의미는 다름</a:t>
            </a:r>
          </a:p>
          <a:p>
            <a:pPr lvl="1">
              <a:defRPr/>
            </a:pPr>
            <a:r>
              <a:rPr lang="en-US" altLang="ko-KR" dirty="0" smtClean="0"/>
              <a:t>FSM</a:t>
            </a:r>
            <a:r>
              <a:rPr lang="ko-KR" altLang="en-US" dirty="0" smtClean="0"/>
              <a:t>은 정형 기법의 한 예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STD(state transition diagram) </a:t>
            </a:r>
            <a:r>
              <a:rPr lang="ko-KR" altLang="en-US" dirty="0" smtClean="0"/>
              <a:t>자체는 구축할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완전한 표현은 아님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대신에 이 모델은 주어진 형식인 전이 규칙들의 집합으로 구성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특정 시나리오를 고려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상태챠트는</a:t>
            </a:r>
            <a:r>
              <a:rPr lang="ko-KR" altLang="en-US" dirty="0" smtClean="0"/>
              <a:t> 시나리오의 이벤트를 </a:t>
            </a:r>
            <a:r>
              <a:rPr lang="ko-KR" altLang="en-US" dirty="0" err="1" smtClean="0"/>
              <a:t>모델링하여</a:t>
            </a:r>
            <a:r>
              <a:rPr lang="ko-KR" altLang="en-US" dirty="0" smtClean="0"/>
              <a:t> 구성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73655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Dynamic Modeling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C352AE6-1C06-4B6A-9B06-7DD59CC4A1CB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962275" cy="4352925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 smtClean="0"/>
              <a:t>클래스 </a:t>
            </a:r>
            <a:r>
              <a:rPr lang="en-US" altLang="ko-KR" dirty="0" smtClean="0"/>
              <a:t>Elevator Controller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카드의 첫 번째 반복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Test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21CCAF-F393-440C-9283-C73442D9B628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338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773238"/>
            <a:ext cx="3529012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책임</a:t>
            </a:r>
            <a:r>
              <a:rPr lang="en-US" altLang="ko-KR" dirty="0" smtClean="0"/>
              <a:t>(Responsibility)</a:t>
            </a:r>
          </a:p>
          <a:p>
            <a:pPr lvl="1" eaLnBrk="1" hangingPunct="1">
              <a:buFontTx/>
              <a:buNone/>
              <a:tabLst>
                <a:tab pos="1366838" algn="l"/>
              </a:tabLst>
              <a:defRPr/>
            </a:pPr>
            <a:r>
              <a:rPr lang="en-US" altLang="ko-KR" dirty="0" smtClean="0"/>
              <a:t>1. Turn on Elevator button</a:t>
            </a:r>
          </a:p>
          <a:p>
            <a:pPr lvl="1"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이 명령은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패러다임에서 매우 부적절</a:t>
            </a:r>
          </a:p>
          <a:p>
            <a:pPr lvl="2"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책임</a:t>
            </a:r>
            <a:r>
              <a:rPr lang="en-US" altLang="ko-KR" dirty="0" smtClean="0"/>
              <a:t>-</a:t>
            </a:r>
            <a:r>
              <a:rPr lang="ko-KR" altLang="en-US" dirty="0" smtClean="0"/>
              <a:t>기반 설계</a:t>
            </a:r>
            <a:r>
              <a:rPr lang="en-US" altLang="ko-KR" dirty="0" smtClean="0"/>
              <a:t>(responsibility-driven design) : Elevator Button </a:t>
            </a:r>
            <a:r>
              <a:rPr lang="ko-KR" altLang="en-US" dirty="0" smtClean="0"/>
              <a:t>클래스의 객체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들은 자신을 켜고</a:t>
            </a:r>
            <a:r>
              <a:rPr lang="en-US" altLang="ko-KR" dirty="0" smtClean="0"/>
              <a:t>(on) </a:t>
            </a:r>
            <a:r>
              <a:rPr lang="ko-KR" altLang="en-US" dirty="0" smtClean="0"/>
              <a:t>끄는데</a:t>
            </a:r>
            <a:r>
              <a:rPr lang="en-US" altLang="ko-KR" dirty="0" smtClean="0"/>
              <a:t>(off) </a:t>
            </a:r>
            <a:r>
              <a:rPr lang="ko-KR" altLang="en-US" dirty="0" smtClean="0"/>
              <a:t>대한 일을 담당</a:t>
            </a:r>
            <a:endParaRPr lang="en-US" altLang="ko-KR" dirty="0" smtClean="0"/>
          </a:p>
          <a:p>
            <a:pPr lvl="2"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정보은닉</a:t>
            </a:r>
            <a:r>
              <a:rPr lang="en-US" altLang="ko-KR" dirty="0" smtClean="0"/>
              <a:t>(information hiding) : Elevator Controller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는 버튼을 켜는데 필요한 </a:t>
            </a:r>
            <a:r>
              <a:rPr lang="en-US" altLang="ko-KR" dirty="0" smtClean="0"/>
              <a:t>Elevator Button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내부에 대한 지식을 갖고 있지 않음</a:t>
            </a:r>
          </a:p>
          <a:p>
            <a:pPr lvl="3" eaLnBrk="1" hangingPunct="1">
              <a:buFont typeface="Arial" charset="0"/>
              <a:buChar char="–"/>
              <a:tabLst>
                <a:tab pos="1366838" algn="l"/>
              </a:tabLst>
              <a:defRPr/>
            </a:pPr>
            <a:endParaRPr lang="en-US" altLang="ko-KR" dirty="0" smtClean="0"/>
          </a:p>
          <a:p>
            <a:pPr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수정된 책임</a:t>
            </a:r>
            <a:r>
              <a:rPr lang="en-US" altLang="ko-KR" dirty="0" smtClean="0"/>
              <a:t>(Responsibility)</a:t>
            </a:r>
          </a:p>
          <a:p>
            <a:pPr lvl="1" eaLnBrk="1" hangingPunct="1">
              <a:buFont typeface="Webdings" charset="2"/>
              <a:buNone/>
              <a:tabLst>
                <a:tab pos="1366838" algn="l"/>
              </a:tabLst>
              <a:defRPr/>
            </a:pPr>
            <a:r>
              <a:rPr lang="en-US" altLang="ko-KR" dirty="0" smtClean="0"/>
              <a:t>	1. Turn on Elevator button 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pPr lvl="1" eaLnBrk="1" hangingPunct="1">
              <a:buFont typeface="Webdings" charset="2"/>
              <a:buNone/>
              <a:tabLst>
                <a:tab pos="1366838" algn="l"/>
              </a:tabLst>
              <a:defRPr/>
            </a:pPr>
            <a:r>
              <a:rPr lang="ko-KR" altLang="en-US" dirty="0" smtClean="0"/>
              <a:t>다음과 같이 변경</a:t>
            </a:r>
            <a:endParaRPr lang="en-US" altLang="ko-KR" dirty="0" smtClean="0"/>
          </a:p>
          <a:p>
            <a:pPr lvl="1" eaLnBrk="1" hangingPunct="1">
              <a:buFont typeface="Webdings" charset="2"/>
              <a:buNone/>
              <a:tabLst>
                <a:tab pos="1366838" algn="l"/>
              </a:tabLst>
              <a:defRPr/>
            </a:pPr>
            <a:r>
              <a:rPr lang="en-US" altLang="ko-KR" dirty="0" smtClean="0"/>
              <a:t>	1. Send message to </a:t>
            </a:r>
            <a:r>
              <a:rPr lang="en-US" altLang="ko-KR" b="1" dirty="0" smtClean="0"/>
              <a:t>Elevator Button Class</a:t>
            </a:r>
            <a:r>
              <a:rPr lang="en-US" altLang="ko-KR" dirty="0" smtClean="0"/>
              <a:t> to turn itself on </a:t>
            </a:r>
          </a:p>
          <a:p>
            <a:pPr lvl="1" eaLnBrk="1" hangingPunct="1">
              <a:buFont typeface="Webdings" charset="2"/>
              <a:buNone/>
              <a:tabLst>
                <a:tab pos="1366838" algn="l"/>
              </a:tabLst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E2629CE-70B5-4D53-B26A-63578A5D2AF0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84188" y="1014413"/>
            <a:ext cx="5473700" cy="360362"/>
          </a:xfrm>
        </p:spPr>
        <p:txBody>
          <a:bodyPr/>
          <a:lstStyle/>
          <a:p>
            <a:r>
              <a:rPr lang="ko-KR" altLang="en-US" smtClean="0"/>
              <a:t>개요</a:t>
            </a:r>
          </a:p>
        </p:txBody>
      </p:sp>
      <p:sp>
        <p:nvSpPr>
          <p:cNvPr id="8195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00" y="1844675"/>
            <a:ext cx="4330700" cy="3600450"/>
          </a:xfrm>
        </p:spPr>
        <p:txBody>
          <a:bodyPr/>
          <a:lstStyle/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분석 워크플로</a:t>
            </a:r>
            <a:endParaRPr lang="en-US" altLang="ko-KR" sz="180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엔티티 클래스들 추출법</a:t>
            </a:r>
            <a:endParaRPr lang="en-US" altLang="ko-KR" sz="180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엘리베이터 문제</a:t>
            </a:r>
            <a:r>
              <a:rPr lang="en-US" altLang="ko-KR" sz="1800" smtClean="0">
                <a:latin typeface="HY견고딕" pitchFamily="18" charset="-127"/>
                <a:ea typeface="HY견고딕" pitchFamily="18" charset="-127"/>
              </a:rPr>
              <a:t>(Case study)</a:t>
            </a:r>
          </a:p>
          <a:p>
            <a:pPr lvl="1" eaLnBrk="1" hangingPunct="1"/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 sz="140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지향 분석</a:t>
            </a:r>
            <a:endParaRPr lang="en-US" altLang="ko-KR" sz="1400" smtClean="0">
              <a:latin typeface="HY견고딕" pitchFamily="18" charset="-127"/>
              <a:ea typeface="HY견고딕" pitchFamily="18" charset="-127"/>
            </a:endParaRPr>
          </a:p>
          <a:p>
            <a:pPr lvl="1" eaLnBrk="1" hangingPunct="1"/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기능적 모델링</a:t>
            </a:r>
            <a:endParaRPr lang="en-US" altLang="ko-KR" sz="1400" smtClean="0">
              <a:latin typeface="HY견고딕" pitchFamily="18" charset="-127"/>
              <a:ea typeface="HY견고딕" pitchFamily="18" charset="-127"/>
            </a:endParaRPr>
          </a:p>
          <a:p>
            <a:pPr lvl="1" eaLnBrk="1" hangingPunct="1"/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엔티티 클래스 모델링</a:t>
            </a:r>
            <a:endParaRPr lang="en-US" altLang="ko-KR" sz="1400" smtClean="0">
              <a:latin typeface="HY견고딕" pitchFamily="18" charset="-127"/>
              <a:ea typeface="HY견고딕" pitchFamily="18" charset="-127"/>
            </a:endParaRPr>
          </a:p>
          <a:p>
            <a:pPr lvl="1" eaLnBrk="1" hangingPunct="1"/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동적 모델링</a:t>
            </a:r>
            <a:endParaRPr lang="en-US" altLang="ko-KR" sz="140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테스트 워크플로</a:t>
            </a:r>
            <a:r>
              <a:rPr lang="en-US" altLang="ko-KR" sz="1800" smtClean="0">
                <a:latin typeface="HY견고딕" pitchFamily="18" charset="-127"/>
                <a:ea typeface="HY견고딕" pitchFamily="18" charset="-127"/>
              </a:rPr>
              <a:t>: Object-oriented analysis</a:t>
            </a:r>
          </a:p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경계와 콘트롤 클래스들 추출</a:t>
            </a:r>
            <a:endParaRPr lang="en-US" altLang="ko-KR" sz="1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DCB60173-5E74-416C-A52E-BC64E66BC2E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1545430"/>
            <a:ext cx="5514975" cy="1238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200" name="텍스트 개체 틀 2"/>
          <p:cNvSpPr txBox="1">
            <a:spLocks/>
          </p:cNvSpPr>
          <p:nvPr/>
        </p:nvSpPr>
        <p:spPr bwMode="auto">
          <a:xfrm>
            <a:off x="4643438" y="1844675"/>
            <a:ext cx="450056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ko-KR">
                <a:latin typeface="HY견고딕" pitchFamily="18" charset="-127"/>
                <a:ea typeface="HY견고딕" pitchFamily="18" charset="-127"/>
              </a:rPr>
              <a:t>MSG Foundation case study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초기 기능적 모델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초기 클래스 다이어그램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초기 동적 모델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엔티티 클래스 개정하기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경계 클래스들 추출하기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콘트롤 클래스들 추출하기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유스</a:t>
            </a:r>
            <a:r>
              <a:rPr lang="en-US" altLang="ko-KR" sz="140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케이스 실현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클래스 다이어그램 점진시키기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테스트 워크플로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kumimoji="0" lang="en-US" altLang="ko-KR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Unified Process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의 명세문서</a:t>
            </a:r>
            <a:endParaRPr kumimoji="0" lang="en-US" altLang="ko-KR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액터와 유스 케이스</a:t>
            </a:r>
            <a:endParaRPr kumimoji="0" lang="en-US" altLang="ko-KR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객체</a:t>
            </a:r>
            <a:r>
              <a:rPr kumimoji="0" lang="en-US" altLang="ko-KR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지향 분석 워크플로용 </a:t>
            </a:r>
            <a:r>
              <a:rPr kumimoji="0" lang="en-US" altLang="ko-KR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CASE 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툴</a:t>
            </a:r>
            <a:endParaRPr kumimoji="0" lang="en-US" altLang="ko-KR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객체</a:t>
            </a:r>
            <a:r>
              <a:rPr kumimoji="0" lang="en-US" altLang="ko-KR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지향 분석 워크플로를 위한 척도</a:t>
            </a:r>
            <a:endParaRPr kumimoji="0" lang="en-US" altLang="ko-KR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endParaRPr lang="en-US" altLang="ko-KR" sz="19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endParaRPr lang="en-US" altLang="ko-KR" sz="19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클래스를 못보고 넘어가는 경우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엘리베이터 문의 상태를 가지고 실행 중 변경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 특성</a:t>
            </a:r>
            <a:r>
              <a:rPr lang="en-US" altLang="ko-KR" dirty="0" smtClean="0"/>
              <a:t>)</a:t>
            </a:r>
          </a:p>
          <a:p>
            <a:pPr lvl="1" eaLnBrk="1" hangingPunct="1">
              <a:defRPr/>
            </a:pP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Elevator Doors Class</a:t>
            </a:r>
            <a:r>
              <a:rPr lang="ko-KR" altLang="en-US" dirty="0" smtClean="0"/>
              <a:t>를 추가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안전 사항을 고려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CRC card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F6D808-E065-454F-A234-E39EE7C03F14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31945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/>
              <a:t>CRC </a:t>
            </a:r>
            <a:r>
              <a:rPr lang="ko-KR" altLang="en-US" dirty="0" smtClean="0"/>
              <a:t>카드의 두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9E21AA2-B96B-4C2C-9D03-E18E568211C7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3687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1773238"/>
            <a:ext cx="511175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 다이어그램을 수정하면</a:t>
            </a:r>
            <a:r>
              <a:rPr lang="en-US" altLang="ko-KR" dirty="0" smtClean="0"/>
              <a:t>,</a:t>
            </a:r>
          </a:p>
          <a:p>
            <a:pPr lvl="1" eaLnBrk="1" hangingPunct="1">
              <a:defRPr/>
            </a:pPr>
            <a:r>
              <a:rPr lang="en-US" altLang="ko-KR" dirty="0" smtClean="0"/>
              <a:t>Use-case diagram (no change)</a:t>
            </a:r>
          </a:p>
          <a:p>
            <a:pPr lvl="1" eaLnBrk="1" hangingPunct="1">
              <a:defRPr/>
            </a:pPr>
            <a:r>
              <a:rPr lang="en-US" altLang="ko-KR" dirty="0" smtClean="0"/>
              <a:t>Class diagram (see the next slide)</a:t>
            </a:r>
          </a:p>
          <a:p>
            <a:pPr lvl="1" eaLnBrk="1" hangingPunct="1">
              <a:defRPr/>
            </a:pPr>
            <a:r>
              <a:rPr lang="en-US" altLang="ko-KR" dirty="0" err="1" smtClean="0"/>
              <a:t>Statecharts</a:t>
            </a:r>
            <a:r>
              <a:rPr lang="en-US" altLang="ko-KR" dirty="0" smtClean="0"/>
              <a:t> </a:t>
            </a:r>
          </a:p>
          <a:p>
            <a:pPr lvl="1" eaLnBrk="1" hangingPunct="1">
              <a:defRPr/>
            </a:pPr>
            <a:r>
              <a:rPr lang="en-US" altLang="ko-KR" dirty="0" smtClean="0"/>
              <a:t>Scenarios (see the slide after the next slide)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F0B5FAC-1FF8-44A9-B8B6-29F5731A8DCA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0527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세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9BE7C92-19C4-45FB-B4FE-01C9F99B5E8C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3891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773238"/>
            <a:ext cx="5327650" cy="448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80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표준 시나리오의 두 번째 반복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F66C436-B787-480B-8161-505F03A9D537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3994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773238"/>
            <a:ext cx="4514850" cy="456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ko-KR" altLang="en-US" b="1" dirty="0" smtClean="0"/>
              <a:t>클래스 </a:t>
            </a:r>
            <a:r>
              <a:rPr lang="en-US" altLang="ko-KR" b="1" dirty="0" smtClean="0"/>
              <a:t>Elevator Controller</a:t>
            </a:r>
            <a:r>
              <a:rPr lang="ko-KR" altLang="en-US" b="1" dirty="0" smtClean="0"/>
              <a:t>는 전체 보여주기를 실행</a:t>
            </a: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“God class”</a:t>
            </a:r>
            <a:r>
              <a:rPr lang="ko-KR" altLang="en-US" dirty="0" smtClean="0"/>
              <a:t>라 부르는 예제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이 클래스는 너무 많은 정보를 노출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너무 많은 제어를 가짐</a:t>
            </a:r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아키텍처의 이런 타입은 잘 알려진 </a:t>
            </a:r>
            <a:r>
              <a:rPr lang="ko-KR" altLang="en-US" dirty="0" err="1" smtClean="0"/>
              <a:t>안티패턴</a:t>
            </a:r>
            <a:r>
              <a:rPr lang="en-US" altLang="ko-KR" dirty="0" smtClean="0"/>
              <a:t>(anti pattern),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해야할</a:t>
            </a:r>
            <a:r>
              <a:rPr lang="ko-KR" altLang="en-US" dirty="0" smtClean="0"/>
              <a:t> 패턴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0341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세 번째 반복의 심각한 문제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0FF5E22-4E89-4D83-9050-295CB0D1F920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배포 관리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하나의 중앙 엘리베이터 컨트롤러를 가짐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801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defRPr/>
            </a:pPr>
            <a:r>
              <a:rPr lang="ko-KR" altLang="en-US" dirty="0" smtClean="0"/>
              <a:t>분산화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분산화된 아키텍처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F749F4F-EA7A-4291-8BD8-ED93C710ABA6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9102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네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F405D82-3430-4D06-99F1-D4028F5F4FDF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4301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773238"/>
            <a:ext cx="53276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en-US" altLang="ko-KR" b="1" dirty="0" smtClean="0"/>
              <a:t>n</a:t>
            </a:r>
            <a:r>
              <a:rPr lang="ko-KR" altLang="en-US" dirty="0" smtClean="0"/>
              <a:t> 엘리베이터의 각각은 지금 자신의 엘리베이터 보조제어기를 가짐</a:t>
            </a: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b="1" dirty="0" smtClean="0"/>
              <a:t>m</a:t>
            </a:r>
            <a:r>
              <a:rPr lang="ko-KR" altLang="en-US" dirty="0" smtClean="0"/>
              <a:t> 층의 각각은 자신의 층 보조제어기</a:t>
            </a:r>
            <a:r>
              <a:rPr lang="en-US" altLang="ko-KR" dirty="0" smtClean="0"/>
              <a:t>(sub-controller)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b="1" dirty="0" err="1" smtClean="0"/>
              <a:t>m+n</a:t>
            </a:r>
            <a:r>
              <a:rPr lang="ko-KR" altLang="en-US" dirty="0" smtClean="0"/>
              <a:t> 보조제어기들은 모두 요청을 처리하는 스케줄러와 통신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24841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Distributed Decentralized Architecture(1/3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4C62686-C5EF-46F6-A8D9-869526886AD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Floor Button Class</a:t>
            </a:r>
            <a:r>
              <a:rPr lang="ko-KR" altLang="en-US" dirty="0" smtClean="0"/>
              <a:t>는 해당하는 버튼이 눌러졌을 때 그것에 대한 정보를 제공하는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Floor </a:t>
            </a:r>
            <a:r>
              <a:rPr lang="en-US" altLang="ko-KR" dirty="0" err="1" smtClean="0"/>
              <a:t>Subcontroller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객체를 제어</a:t>
            </a: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Elevator </a:t>
            </a:r>
            <a:r>
              <a:rPr lang="en-US" altLang="ko-KR" dirty="0" err="1" smtClean="0"/>
              <a:t>Subcontroller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에 의해서 </a:t>
            </a:r>
            <a:r>
              <a:rPr lang="en-US" altLang="ko-KR" dirty="0" smtClean="0"/>
              <a:t>Elevator Button Class</a:t>
            </a:r>
            <a:r>
              <a:rPr lang="ko-KR" altLang="en-US" dirty="0" smtClean="0"/>
              <a:t>은 제어</a:t>
            </a:r>
            <a:endParaRPr lang="en-US" altLang="ko-KR" dirty="0" smtClean="0"/>
          </a:p>
          <a:p>
            <a:pPr lvl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1B9210-51AF-41DC-868E-44DC1FE88430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24841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Distributed Decentralized Architecture(2/3)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84188" y="1014413"/>
            <a:ext cx="5473700" cy="360362"/>
          </a:xfrm>
        </p:spPr>
        <p:txBody>
          <a:bodyPr/>
          <a:lstStyle/>
          <a:p>
            <a:r>
              <a:rPr lang="ko-KR" altLang="en-US" smtClean="0"/>
              <a:t>개요</a:t>
            </a:r>
          </a:p>
        </p:txBody>
      </p:sp>
      <p:sp>
        <p:nvSpPr>
          <p:cNvPr id="9219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411413" y="1844675"/>
            <a:ext cx="5986462" cy="3600450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Unified Process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의 명세문서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액터와 유스 케이스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지향 분석 워크플로용 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CASE 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툴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지향 분석 워크플로를 위한 척도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7B4BFC71-52DF-492C-8FA4-A98A5206013C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1545430"/>
            <a:ext cx="5514975" cy="1238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각 엘리베이터 축에 각 층에는 위와 아래로 총 </a:t>
            </a:r>
            <a:r>
              <a:rPr lang="en-US" altLang="ko-KR" dirty="0" smtClean="0"/>
              <a:t>2m-2</a:t>
            </a:r>
            <a:r>
              <a:rPr lang="ko-KR" altLang="en-US" dirty="0" smtClean="0"/>
              <a:t>개의 센서</a:t>
            </a:r>
          </a:p>
          <a:p>
            <a:pPr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r>
              <a:rPr lang="en-US" altLang="ko-KR" dirty="0" smtClean="0"/>
              <a:t>Elevator Class </a:t>
            </a:r>
            <a:r>
              <a:rPr lang="ko-KR" altLang="en-US" dirty="0" smtClean="0"/>
              <a:t>객체가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위나 아래로 이동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한 층에 가까워질 때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해당 </a:t>
            </a:r>
            <a:r>
              <a:rPr lang="en-US" altLang="ko-KR" dirty="0" smtClean="0"/>
              <a:t>Sensor Class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Elevator </a:t>
            </a:r>
            <a:r>
              <a:rPr lang="en-US" altLang="ko-KR" dirty="0" err="1" smtClean="0"/>
              <a:t>Subcontroller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객체에 메시지 전송</a:t>
            </a:r>
          </a:p>
          <a:p>
            <a:pPr lvl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다이어그램은 클래스 다이어그램의 네 번째 반복을 반영하기 위해 갱신</a:t>
            </a: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9DD42B8-C76B-4DE6-B713-EDD06F718EF5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24841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Distributed Decentralized Architecture(3/3)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803436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defRPr/>
            </a:pPr>
            <a:r>
              <a:rPr lang="en-US" altLang="ko-KR" b="1" dirty="0" smtClean="0">
                <a:ea typeface="ＭＳ Ｐゴシック" charset="-128"/>
              </a:rPr>
              <a:t>Elevator </a:t>
            </a:r>
            <a:r>
              <a:rPr lang="en-US" altLang="ko-KR" b="1" dirty="0" err="1" smtClean="0">
                <a:ea typeface="ＭＳ Ｐゴシック" charset="-128"/>
              </a:rPr>
              <a:t>Subcontroller</a:t>
            </a:r>
            <a:r>
              <a:rPr lang="en-US" altLang="ko-KR" b="1" dirty="0" smtClean="0">
                <a:ea typeface="ＭＳ Ｐゴシック" charset="-128"/>
              </a:rPr>
              <a:t> Class</a:t>
            </a:r>
            <a:r>
              <a:rPr lang="ko-KR" altLang="en-US" b="1" dirty="0" smtClean="0">
                <a:ea typeface="ＭＳ Ｐゴシック" charset="-128"/>
              </a:rPr>
              <a:t>에 대한 상태차트의 첫 번째 반복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E4D8F94-33D8-4001-9C5E-7F1BFB228CDA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471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773238"/>
            <a:ext cx="5502275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31985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b="1" dirty="0" smtClean="0">
                <a:ea typeface="ＭＳ Ｐゴシック" charset="-128"/>
              </a:rPr>
              <a:t>Elevator </a:t>
            </a:r>
            <a:r>
              <a:rPr lang="en-US" altLang="ko-KR" b="1" dirty="0" err="1" smtClean="0">
                <a:ea typeface="ＭＳ Ｐゴシック" charset="-128"/>
              </a:rPr>
              <a:t>Subcontroller</a:t>
            </a:r>
            <a:r>
              <a:rPr lang="en-US" altLang="ko-KR" b="1" dirty="0" smtClean="0">
                <a:ea typeface="ＭＳ Ｐゴシック" charset="-128"/>
              </a:rPr>
              <a:t> Class</a:t>
            </a:r>
            <a:r>
              <a:rPr lang="ko-KR" altLang="en-US" b="1" dirty="0" smtClean="0">
                <a:ea typeface="ＭＳ Ｐゴシック" charset="-128"/>
              </a:rPr>
              <a:t>에 대한 </a:t>
            </a:r>
            <a:r>
              <a:rPr lang="en-US" altLang="ko-KR" b="1" dirty="0" smtClean="0">
                <a:ea typeface="ＭＳ Ｐゴシック" charset="-128"/>
              </a:rPr>
              <a:t>CRC </a:t>
            </a:r>
            <a:r>
              <a:rPr lang="ko-KR" altLang="en-US" b="1" dirty="0" smtClean="0">
                <a:ea typeface="ＭＳ Ｐゴシック" charset="-128"/>
              </a:rPr>
              <a:t>카드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3EC0CC0-01C3-4C3D-94D4-17E8AC37CEFC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481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773238"/>
            <a:ext cx="4813300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object-oriented analysis is now fine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We should rather say: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object-oriented analysis is fine </a:t>
            </a:r>
            <a:r>
              <a:rPr lang="en-US" altLang="ko-KR" i="1" dirty="0" smtClean="0">
                <a:ea typeface="ＭＳ Ｐゴシック" charset="-128"/>
              </a:rPr>
              <a:t>for now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 </a:t>
            </a:r>
            <a:r>
              <a:rPr lang="ko-KR" altLang="en-US" dirty="0" err="1" smtClean="0"/>
              <a:t>워크플로동안</a:t>
            </a:r>
            <a:r>
              <a:rPr lang="ko-KR" altLang="en-US" dirty="0" smtClean="0"/>
              <a:t>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 </a:t>
            </a:r>
            <a:r>
              <a:rPr lang="ko-KR" altLang="en-US" dirty="0" err="1" smtClean="0"/>
              <a:t>워크플로로</a:t>
            </a:r>
            <a:r>
              <a:rPr lang="ko-KR" altLang="en-US" dirty="0" smtClean="0"/>
              <a:t> 돌아가고 하나 또는 그 이상의 분석 산출물들은 교정이 필요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38462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OOA: Elevator Problem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A2B753E-7B0B-4892-BED2-B1BB849080BB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13.8  </a:t>
            </a:r>
            <a:r>
              <a:rPr lang="ko-KR" altLang="en-US" sz="2200" smtClean="0"/>
              <a:t>경계와 콘트롤 클래스들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경계 클래스들은 추출하기 쉬움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입력 화면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출력 화면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출력 보고서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(control class)</a:t>
            </a:r>
            <a:r>
              <a:rPr lang="ko-KR" altLang="en-US" dirty="0" smtClean="0"/>
              <a:t>들도 보편적으로 경계 클래스들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추출이 쉬움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일반적으로 각 중요한 계산은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클래스로 모델화</a:t>
            </a:r>
          </a:p>
          <a:p>
            <a:pPr lvl="1" eaLnBrk="1" hangingPunct="1">
              <a:defRPr/>
            </a:pPr>
            <a:endParaRPr lang="ko-KR" altLang="en-US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Boundary and Control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782C7C8-00C9-4805-9866-5C4FEBEF04FB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322638" cy="4352925"/>
          </a:xfrm>
        </p:spPr>
        <p:txBody>
          <a:bodyPr/>
          <a:lstStyle/>
          <a:p>
            <a:pPr latinLnBrk="0">
              <a:defRPr/>
            </a:pPr>
            <a:r>
              <a:rPr lang="en-US" altLang="ko-KR" dirty="0" smtClean="0"/>
              <a:t>MSG Foundation </a:t>
            </a:r>
            <a:r>
              <a:rPr lang="ko-KR" altLang="en-US" dirty="0" smtClean="0"/>
              <a:t>사례연구에 대한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 다이어그램의 일곱 번째 반복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1932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기능적 모델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E34625-5140-4766-AAF4-71FD4628C692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5120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773238"/>
            <a:ext cx="3960813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첫 번째 확장된 시나리오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 Mortgage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E17AE49-C0BD-4617-B52E-DF257CE6DDF7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223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420938"/>
            <a:ext cx="7993062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두 번째 확장된 시나리오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 Mortgage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87EAB9F-CBFF-41D7-A345-BC27FA2A1C06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32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349500"/>
            <a:ext cx="725805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One possible scenario</a:t>
            </a:r>
            <a:endParaRPr lang="en-US" altLang="ko-KR" sz="2000" dirty="0" smtClean="0">
              <a:solidFill>
                <a:srgbClr val="FFFF66"/>
              </a:solidFill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241672B-95AD-4BA1-8E4B-7A01FBE300BE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42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2276475"/>
            <a:ext cx="467995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One possible scenario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604ED64-7BCA-44B5-994F-C0A5947134C4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530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2492375"/>
            <a:ext cx="5613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13.0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</a:t>
            </a:r>
            <a:r>
              <a:rPr lang="en-US" altLang="ko-KR" dirty="0" smtClean="0"/>
              <a:t>(OOA: object-oriented paradigm)</a:t>
            </a:r>
          </a:p>
          <a:p>
            <a:pPr lvl="1" eaLnBrk="1" hangingPunct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패러다임용 </a:t>
            </a:r>
            <a:r>
              <a:rPr lang="ko-KR" altLang="en-US" dirty="0" err="1" smtClean="0"/>
              <a:t>반정형</a:t>
            </a:r>
            <a:r>
              <a:rPr lang="ko-KR" altLang="en-US" dirty="0" smtClean="0"/>
              <a:t> 분석 기법</a:t>
            </a:r>
            <a:r>
              <a:rPr lang="en-US" altLang="ko-KR" dirty="0" smtClean="0"/>
              <a:t>(semiformal analysis technique)</a:t>
            </a:r>
          </a:p>
          <a:p>
            <a:pPr lvl="1" eaLnBrk="1" hangingPunct="1">
              <a:defRPr/>
            </a:pPr>
            <a:r>
              <a:rPr lang="en-US" altLang="ko-KR" dirty="0" smtClean="0"/>
              <a:t>60</a:t>
            </a:r>
            <a:r>
              <a:rPr lang="ko-KR" altLang="en-US" dirty="0" smtClean="0"/>
              <a:t>개 이상의 유사한 다른 기법들이 제시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오늘날 </a:t>
            </a:r>
            <a:r>
              <a:rPr lang="en-US" altLang="ko-KR" dirty="0" smtClean="0"/>
              <a:t>UP</a:t>
            </a:r>
            <a:r>
              <a:rPr lang="ko-KR" altLang="en-US" dirty="0" smtClean="0"/>
              <a:t>는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소프트웨어 프로덕션에 기준이 되는 방법론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워크플로가</a:t>
            </a:r>
            <a:r>
              <a:rPr lang="ko-KR" altLang="en-US" dirty="0" smtClean="0"/>
              <a:t> 수행될 때 클래스 추출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466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Analysis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83241B9-2863-49AC-A814-9112178BAA04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Another possible scenario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5B32A37-DC83-45BC-8B8F-BCEC8BC0F121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632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349500"/>
            <a:ext cx="580072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클래스들을 추출하고 그들의 상호관계를 결정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그들의 속성들을 찾는 것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이 단계를 시작하는 최선의 방안은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단계 명사 추출 방법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466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Class Diagram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402D360-7541-43C9-9ABC-FE3F860FAE4A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Stage 1: </a:t>
            </a:r>
            <a:r>
              <a:rPr lang="ko-KR" altLang="en-US" dirty="0" smtClean="0"/>
              <a:t>소프트웨어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한 문단으로 서술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Weekly reports are to be printed showing how much money is available for mortgages.  In addition, lists of investments and mortgages must be printed on demand.</a:t>
            </a:r>
          </a:p>
          <a:p>
            <a:pPr lvl="4" eaLnBrk="1" hangingPunct="1">
              <a:buFont typeface="Arial" charset="0"/>
              <a:buChar char="»"/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Stage 2:</a:t>
            </a:r>
            <a:r>
              <a:rPr lang="ko-KR" altLang="en-US" dirty="0" smtClean="0"/>
              <a:t> 이 문단에서 명사들을 식별</a:t>
            </a:r>
          </a:p>
          <a:p>
            <a:pPr lvl="1" eaLnBrk="1" hangingPunct="1">
              <a:defRPr/>
            </a:pPr>
            <a:r>
              <a:rPr lang="en-US" altLang="ko-KR" dirty="0" smtClean="0"/>
              <a:t>Weekly </a:t>
            </a:r>
            <a:r>
              <a:rPr lang="en-US" altLang="ko-KR" u="sng" dirty="0" smtClean="0"/>
              <a:t>reports</a:t>
            </a:r>
            <a:r>
              <a:rPr lang="en-US" altLang="ko-KR" dirty="0" smtClean="0"/>
              <a:t> are to be printed showing how much </a:t>
            </a:r>
            <a:r>
              <a:rPr lang="en-US" altLang="ko-KR" u="sng" dirty="0" smtClean="0"/>
              <a:t>money</a:t>
            </a:r>
            <a:r>
              <a:rPr lang="en-US" altLang="ko-KR" dirty="0" smtClean="0"/>
              <a:t> is available for </a:t>
            </a:r>
            <a:r>
              <a:rPr lang="en-US" altLang="ko-KR" u="sng" dirty="0" smtClean="0"/>
              <a:t>mortgages</a:t>
            </a:r>
            <a:r>
              <a:rPr lang="en-US" altLang="ko-KR" dirty="0" smtClean="0"/>
              <a:t>.  In addition, </a:t>
            </a:r>
            <a:r>
              <a:rPr lang="en-US" altLang="ko-KR" u="sng" dirty="0" smtClean="0"/>
              <a:t>lists</a:t>
            </a:r>
            <a:r>
              <a:rPr lang="en-US" altLang="ko-KR" dirty="0" smtClean="0"/>
              <a:t> of </a:t>
            </a:r>
            <a:r>
              <a:rPr lang="en-US" altLang="ko-KR" u="sng" dirty="0" smtClean="0"/>
              <a:t>investments</a:t>
            </a:r>
            <a:r>
              <a:rPr lang="en-US" altLang="ko-KR" dirty="0" smtClean="0"/>
              <a:t> and </a:t>
            </a:r>
            <a:r>
              <a:rPr lang="en-US" altLang="ko-KR" u="sng" dirty="0" smtClean="0"/>
              <a:t>mortgages</a:t>
            </a:r>
            <a:r>
              <a:rPr lang="en-US" altLang="ko-KR" dirty="0" smtClean="0"/>
              <a:t> must be printed on demand.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명사는</a:t>
            </a:r>
            <a:r>
              <a:rPr lang="en-US" altLang="ko-KR" dirty="0" smtClean="0"/>
              <a:t> </a:t>
            </a:r>
            <a:r>
              <a:rPr lang="en-US" altLang="ko-KR" u="sng" dirty="0" smtClean="0"/>
              <a:t>report</a:t>
            </a:r>
            <a:r>
              <a:rPr lang="en-US" altLang="ko-KR" dirty="0" smtClean="0"/>
              <a:t>, </a:t>
            </a:r>
            <a:r>
              <a:rPr lang="en-US" altLang="ko-KR" u="sng" dirty="0" smtClean="0"/>
              <a:t>money</a:t>
            </a:r>
            <a:r>
              <a:rPr lang="en-US" altLang="ko-KR" dirty="0" smtClean="0"/>
              <a:t>, </a:t>
            </a:r>
            <a:r>
              <a:rPr lang="en-US" altLang="ko-KR" u="sng" dirty="0" smtClean="0"/>
              <a:t>mortgage</a:t>
            </a:r>
            <a:r>
              <a:rPr lang="en-US" altLang="ko-KR" dirty="0" smtClean="0"/>
              <a:t>, </a:t>
            </a:r>
            <a:r>
              <a:rPr lang="en-US" altLang="ko-KR" u="sng" dirty="0" smtClean="0"/>
              <a:t>list</a:t>
            </a:r>
            <a:r>
              <a:rPr lang="en-US" altLang="ko-KR" dirty="0" smtClean="0"/>
              <a:t>, </a:t>
            </a:r>
            <a:r>
              <a:rPr lang="en-US" altLang="ko-KR" u="sng" dirty="0" smtClean="0"/>
              <a:t>investment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67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Noun Extraction: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19C749C-B3BE-4739-8229-62C7C9FD188F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명사 </a:t>
            </a:r>
            <a:r>
              <a:rPr lang="en-US" altLang="ko-KR" u="sng" dirty="0" smtClean="0"/>
              <a:t>report</a:t>
            </a:r>
            <a:r>
              <a:rPr lang="ko-KR" altLang="en-US" dirty="0" smtClean="0"/>
              <a:t>와 </a:t>
            </a:r>
            <a:r>
              <a:rPr lang="en-US" altLang="ko-KR" u="sng" dirty="0" smtClean="0"/>
              <a:t>list</a:t>
            </a:r>
            <a:r>
              <a:rPr lang="ko-KR" altLang="en-US" dirty="0" smtClean="0"/>
              <a:t>은 제외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클래스로 보지 않음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명사 </a:t>
            </a:r>
            <a:r>
              <a:rPr lang="en-US" altLang="ko-KR" u="sng" dirty="0" smtClean="0"/>
              <a:t>money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추상명사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두 개의 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클래스만 존재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b="1" dirty="0" smtClean="0"/>
              <a:t>Mortgage Class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Investment Class</a:t>
            </a:r>
            <a:r>
              <a:rPr lang="en-US" altLang="ko-KR" dirty="0" smtClean="0"/>
              <a:t> </a:t>
            </a: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67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Noun Extraction: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DAC42A9-A83D-45D3-81F7-D476F78CF336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10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클래스 다이어그램의 첫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C8F366B-F462-4735-89B2-884FF1B3CEAD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6042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205038"/>
            <a:ext cx="43624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10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클래스 다이어그램의 두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D8BF835-62D2-42BC-846B-CA2070C13F16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두 개의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클래스들에서 수행되는 오퍼레이션들</a:t>
            </a:r>
          </a:p>
          <a:p>
            <a:pPr lvl="1" eaLnBrk="1" hangingPunct="1">
              <a:defRPr/>
            </a:pPr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</a:p>
          <a:p>
            <a:pPr lvl="1" eaLnBrk="1" hangingPunct="1">
              <a:defRPr/>
            </a:pPr>
            <a:r>
              <a:rPr lang="ko-KR" altLang="en-US" dirty="0" smtClean="0"/>
              <a:t>두 번째 반복은 요구사항을 출력하는 두 가지 </a:t>
            </a:r>
            <a:r>
              <a:rPr lang="ko-KR" altLang="en-US" dirty="0" err="1" smtClean="0"/>
              <a:t>엔티티의</a:t>
            </a:r>
            <a:r>
              <a:rPr lang="ko-KR" altLang="en-US" dirty="0" smtClean="0"/>
              <a:t> 멤버들을 모두 보여줌</a:t>
            </a:r>
          </a:p>
          <a:p>
            <a:pPr eaLnBrk="1" hangingPunct="1"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b="1" dirty="0" smtClean="0">
                <a:ea typeface="ＭＳ Ｐゴシック" charset="-128"/>
              </a:rPr>
              <a:t>Mortgage Class</a:t>
            </a:r>
            <a:r>
              <a:rPr lang="ko-KR" altLang="en-US" dirty="0" smtClean="0">
                <a:ea typeface="ＭＳ Ｐゴシック" charset="-128"/>
              </a:rPr>
              <a:t>와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b="1" dirty="0" smtClean="0">
                <a:ea typeface="ＭＳ Ｐゴシック" charset="-128"/>
              </a:rPr>
              <a:t>Investment Class</a:t>
            </a:r>
            <a:r>
              <a:rPr lang="ko-KR" altLang="en-US" b="1" dirty="0" smtClean="0">
                <a:ea typeface="ＭＳ Ｐゴシック" charset="-128"/>
              </a:rPr>
              <a:t>는 </a:t>
            </a:r>
            <a:r>
              <a:rPr lang="en-US" altLang="ko-KR" dirty="0" smtClean="0">
                <a:ea typeface="ＭＳ Ｐゴシック" charset="-128"/>
              </a:rPr>
              <a:t>subclasses</a:t>
            </a:r>
          </a:p>
          <a:p>
            <a:pPr eaLnBrk="1" hangingPunct="1">
              <a:defRPr/>
            </a:pPr>
            <a:r>
              <a:rPr lang="en-US" altLang="ko-KR" b="1" dirty="0" smtClean="0">
                <a:ea typeface="ＭＳ Ｐゴシック" charset="-128"/>
              </a:rPr>
              <a:t>Asset Class</a:t>
            </a:r>
            <a:r>
              <a:rPr lang="ko-KR" altLang="en-US" b="1" dirty="0" smtClean="0">
                <a:ea typeface="ＭＳ Ｐゴシック" charset="-128"/>
              </a:rPr>
              <a:t>는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err="1" smtClean="0">
                <a:ea typeface="ＭＳ Ｐゴシック" charset="-128"/>
              </a:rPr>
              <a:t>superclass</a:t>
            </a:r>
            <a:endParaRPr lang="en-US" altLang="ko-KR" b="1" dirty="0" smtClean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7358A9-11B2-4C55-A2DC-024E4589DFF4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2349500"/>
            <a:ext cx="4841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10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클래스 다이어그램의 두 번째 반복</a:t>
            </a:r>
            <a:endParaRPr lang="ko-KR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1281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Back to the Requirements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E4BE86D-E1EA-4132-BB5C-56E2EFCF91E2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현재 </a:t>
            </a:r>
            <a:r>
              <a:rPr lang="en-US" altLang="ko-KR" sz="1200" dirty="0" smtClean="0"/>
              <a:t>Manage a Mortgage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en-US" altLang="ko-KR" sz="1200" dirty="0" smtClean="0"/>
              <a:t>Manage an Investment</a:t>
            </a:r>
            <a:r>
              <a:rPr lang="ko-KR" altLang="en-US" dirty="0" smtClean="0">
                <a:solidFill>
                  <a:prstClr val="black"/>
                </a:solidFill>
              </a:rPr>
              <a:t>를 포함하여 다섯 개의 </a:t>
            </a:r>
            <a:r>
              <a:rPr lang="ko-KR" altLang="en-US" dirty="0" err="1" smtClean="0">
                <a:solidFill>
                  <a:prstClr val="black"/>
                </a:solidFill>
              </a:rPr>
              <a:t>유스</a:t>
            </a:r>
            <a:r>
              <a:rPr lang="ko-KR" altLang="en-US" dirty="0" smtClean="0">
                <a:solidFill>
                  <a:prstClr val="black"/>
                </a:solidFill>
              </a:rPr>
              <a:t> 케이스를 가짐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eaLnBrk="1" hangingPunct="1">
              <a:buFont typeface="Webdings" charset="2"/>
              <a:buNone/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두 가지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단일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케이스인</a:t>
            </a:r>
            <a:r>
              <a:rPr lang="en-US" altLang="ko-KR" dirty="0" smtClean="0"/>
              <a:t> </a:t>
            </a:r>
            <a:r>
              <a:rPr lang="en-US" altLang="ko-KR" sz="1100" dirty="0" smtClean="0"/>
              <a:t>Manage an Asset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로</a:t>
            </a:r>
            <a:r>
              <a:rPr lang="ko-KR" altLang="en-US" dirty="0" smtClean="0">
                <a:solidFill>
                  <a:prstClr val="black"/>
                </a:solidFill>
              </a:rPr>
              <a:t> 합칠 수 있음</a:t>
            </a:r>
            <a:endParaRPr lang="en-US" altLang="ko-KR" sz="1100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0540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 latinLnBrk="0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 다이어그램의 여덟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20B3066-EF9D-4E7A-97D9-A3B0BD39E35E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새로운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케이스는 음영처리</a:t>
            </a:r>
          </a:p>
          <a:p>
            <a:pPr eaLnBrk="1" hangingPunct="1">
              <a:defRPr/>
            </a:pPr>
            <a:endParaRPr lang="en-US" altLang="ko-KR" sz="2000" dirty="0" smtClean="0">
              <a:solidFill>
                <a:srgbClr val="FFFF66"/>
              </a:solidFill>
            </a:endParaRPr>
          </a:p>
        </p:txBody>
      </p:sp>
      <p:pic>
        <p:nvPicPr>
          <p:cNvPr id="645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270125"/>
            <a:ext cx="42481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Initial Class Diagram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90A1562-B4EE-4179-A622-4CBCDAFE321D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마지막으로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다이어그램 각 클래스의 속성을 추가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MSG </a:t>
            </a:r>
            <a:r>
              <a:rPr lang="ko-KR" altLang="en-US" dirty="0" smtClean="0"/>
              <a:t>재단 사례 연구의 경우 결과는 다음 슬라이드에 표시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각 상자의 아래쪽에 빈 사각형은 나중에 그 클래스의 작업으로 채움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분석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목적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입장에서 요구사항들의 깊이 있는 이해를 얻어내기 위해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설계와 구현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입장에서는 결과로 나온 설계와 구현이 유지보수가 쉽게 하는 방법으로 서술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분석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C581DD5-CA43-4223-A5B1-C3A9E7C7FCF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96239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다이어그램의 두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C8981D1-E5A1-4F5A-90A5-5D3553B81682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6656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3238"/>
            <a:ext cx="7200900" cy="449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4782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반복과 점진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0496678-1272-4859-91D0-7E162DD74DA3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“반복과 점진”구절은 현재까지 개발되었던 것을 축소시킬 가능성을 포함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감소하는 두 가지 이유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첫 번째는 만약 실수로 만들어 졌다면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ko-KR" altLang="en-US" dirty="0" smtClean="0"/>
              <a:t>이것을 수정하는 최선의 방법은 소프트웨어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이전 버전으로 되돌아가기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ko-KR" altLang="en-US" dirty="0" smtClean="0"/>
              <a:t>부정확하게 수행된 단계를 수행하는 더 나은 방법을 찾는 것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두 번째는 현재까지 모델들의 재조직화의 결과에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 이상의 산출물들이 불필요해지는 경우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객체지향 분석의 세 번째 단계는 동적 모델링</a:t>
            </a:r>
            <a:r>
              <a:rPr lang="en-US" altLang="ko-KR" dirty="0" smtClean="0"/>
              <a:t>(dynamic modeling)</a:t>
            </a:r>
          </a:p>
          <a:p>
            <a:pPr lvl="1">
              <a:defRPr/>
            </a:pPr>
            <a:r>
              <a:rPr lang="ko-KR" altLang="en-US" dirty="0" smtClean="0"/>
              <a:t>이 단계에서 상태차트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statechart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상태에서 상태로 전이를 하게 하는 이벤트를 지시하는 시스템에 의해 또는 시스템에 수행되는 모든 오퍼레이션을 반영해서 작성</a:t>
            </a: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관련된 오퍼레이션들에 관한 정보의 주요 소스는 시나리오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10501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초기 동적 모델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B45CB5D-CB4D-443B-941D-4D071BAF0D87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68D5388-5A7A-4393-A30A-93AF59835C31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6963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773238"/>
            <a:ext cx="7639050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상태차트는 </a:t>
            </a:r>
            <a:r>
              <a:rPr lang="en-US" altLang="ko-KR" dirty="0" smtClean="0"/>
              <a:t>MSG Foundation </a:t>
            </a:r>
            <a:r>
              <a:rPr lang="ko-KR" altLang="en-US" dirty="0" smtClean="0"/>
              <a:t>사례연구의 오퍼레이션들을 반영</a:t>
            </a:r>
          </a:p>
          <a:p>
            <a:pPr lvl="1" eaLnBrk="1" hangingPunct="1">
              <a:defRPr/>
            </a:pPr>
            <a:r>
              <a:rPr lang="ko-KR" altLang="en-US" dirty="0" smtClean="0"/>
              <a:t>왼쪽 상단에 있는 원은 초기 상태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statechart</a:t>
            </a:r>
            <a:r>
              <a:rPr lang="ko-KR" altLang="en-US" dirty="0" smtClean="0"/>
              <a:t>의 시작 지점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상단에 작은 검은색 동그라미가 들어있는 흰색 원은 최종 상태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초기 및 최종 상태 이외의 상태는 둥근 모서리와 직사각형으로 표시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화살표는 상태에서 상태로 가능한 전환을 나타냄</a:t>
            </a:r>
            <a:endParaRPr lang="en-US" altLang="ko-KR" sz="2800" dirty="0" smtClean="0">
              <a:solidFill>
                <a:srgbClr val="FFFF66"/>
              </a:solidFill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1B0B93A-A6A4-40B1-94BD-28224B5557FB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en-US" altLang="ko-KR" b="1" dirty="0" smtClean="0"/>
              <a:t>MSG Foundation Event Loop </a:t>
            </a:r>
            <a:r>
              <a:rPr lang="ko-KR" altLang="en-US" dirty="0" smtClean="0"/>
              <a:t>상태에서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다섯 개의 이벤트 중 한 곳만 발생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MSG </a:t>
            </a:r>
            <a:r>
              <a:rPr lang="ko-KR" altLang="en-US" dirty="0" err="1" smtClean="0"/>
              <a:t>스탭</a:t>
            </a:r>
            <a:r>
              <a:rPr lang="ko-KR" altLang="en-US" dirty="0" smtClean="0"/>
              <a:t> 멤버는 다섯 개 명령 중에 하나만 제기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다섯 개의 명령은 다음과 같음</a:t>
            </a:r>
            <a:r>
              <a:rPr lang="en-US" altLang="ko-KR" dirty="0" smtClean="0"/>
              <a:t>: </a:t>
            </a:r>
          </a:p>
          <a:p>
            <a:pPr lvl="1" eaLnBrk="1" hangingPunct="1">
              <a:defRPr/>
            </a:pPr>
            <a:r>
              <a:rPr lang="en-US" altLang="ko-KR" dirty="0" smtClean="0"/>
              <a:t>estimate funds for the week</a:t>
            </a:r>
          </a:p>
          <a:p>
            <a:pPr lvl="1" eaLnBrk="1" hangingPunct="1">
              <a:defRPr/>
            </a:pPr>
            <a:r>
              <a:rPr lang="en-US" altLang="ko-KR" dirty="0" smtClean="0"/>
              <a:t>manage an asset</a:t>
            </a:r>
          </a:p>
          <a:p>
            <a:pPr lvl="1" eaLnBrk="1" hangingPunct="1">
              <a:defRPr/>
            </a:pPr>
            <a:r>
              <a:rPr lang="en-US" altLang="ko-KR" dirty="0" smtClean="0"/>
              <a:t>update estimated annual operating expenses</a:t>
            </a:r>
          </a:p>
          <a:p>
            <a:pPr lvl="1" eaLnBrk="1" hangingPunct="1">
              <a:defRPr/>
            </a:pPr>
            <a:r>
              <a:rPr lang="en-US" altLang="ko-KR" dirty="0" smtClean="0"/>
              <a:t>produce a report, or</a:t>
            </a:r>
          </a:p>
          <a:p>
            <a:pPr lvl="1" eaLnBrk="1" hangingPunct="1">
              <a:defRPr/>
            </a:pPr>
            <a:r>
              <a:rPr lang="en-US" altLang="ko-KR" dirty="0" smtClean="0"/>
              <a:t>quit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CC18AAA-1F4E-468F-8027-FC88046F790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이들 가능성은 다섯 개의 이벤트로 구분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estimate funds for the week selected</a:t>
            </a:r>
          </a:p>
          <a:p>
            <a:pPr lvl="1" eaLnBrk="1" hangingPunct="1">
              <a:defRPr/>
            </a:pPr>
            <a:r>
              <a:rPr lang="en-US" altLang="ko-KR" dirty="0" smtClean="0"/>
              <a:t>manage an asset selected</a:t>
            </a:r>
          </a:p>
          <a:p>
            <a:pPr lvl="1" eaLnBrk="1" hangingPunct="1">
              <a:defRPr/>
            </a:pPr>
            <a:r>
              <a:rPr lang="en-US" altLang="ko-KR" dirty="0" smtClean="0"/>
              <a:t>update estimated annual operating expenses selected</a:t>
            </a:r>
          </a:p>
          <a:p>
            <a:pPr lvl="1" eaLnBrk="1" hangingPunct="1">
              <a:defRPr/>
            </a:pPr>
            <a:r>
              <a:rPr lang="en-US" altLang="ko-KR" dirty="0" smtClean="0"/>
              <a:t>produce a report selected, and </a:t>
            </a:r>
          </a:p>
          <a:p>
            <a:pPr lvl="1" eaLnBrk="1" hangingPunct="1">
              <a:defRPr/>
            </a:pPr>
            <a:r>
              <a:rPr lang="en-US" altLang="ko-KR" dirty="0" smtClean="0"/>
              <a:t>quit selected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이벤트는 상태들 간의 전이를 야기</a:t>
            </a:r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B442FFA-A895-4CD8-AB8E-897613506A2E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MSG</a:t>
            </a:r>
            <a:r>
              <a:rPr lang="ko-KR" altLang="en-US" dirty="0" smtClean="0"/>
              <a:t>의 직원이 메뉴를 클릭하여 옵션을 선택</a:t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이 그래픽 사용자 인터페이스 </a:t>
            </a:r>
            <a:r>
              <a:rPr lang="en-US" altLang="ko-KR" dirty="0" smtClean="0"/>
              <a:t>(GUI)</a:t>
            </a:r>
            <a:r>
              <a:rPr lang="ko-KR" altLang="en-US" dirty="0" smtClean="0"/>
              <a:t>는 특별한 소프트웨어가 필요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13E8B0-A914-40C9-A554-156ECAD5F25A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7373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2349500"/>
            <a:ext cx="360362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모든 컴퓨터에서 실행할 수 있는 텍스트 사용자 인터페이스</a:t>
            </a: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9529474-BCD6-498A-A007-FE542C844F9E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7476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636838"/>
            <a:ext cx="5121275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초기 기능적 모델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초기 클래스 다이어그램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초기 동적 모델 완성</a:t>
            </a:r>
          </a:p>
          <a:p>
            <a:pPr lvl="1" eaLnBrk="1" hangingPunct="1">
              <a:defRPr/>
            </a:pPr>
            <a:r>
              <a:rPr lang="ko-KR" altLang="en-US" dirty="0" smtClean="0"/>
              <a:t>세 가지 모델의 점검은 어떤 것이 간과되었는지를 알려줌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초기 </a:t>
            </a:r>
            <a:r>
              <a:rPr lang="ko-KR" altLang="en-US" dirty="0" err="1" smtClean="0"/>
              <a:t>상태챠트를</a:t>
            </a:r>
            <a:r>
              <a:rPr lang="ko-KR" altLang="en-US" dirty="0" smtClean="0"/>
              <a:t> 보고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Update Estimated Annual Operating Expenses</a:t>
            </a:r>
            <a:r>
              <a:rPr lang="ko-KR" altLang="en-US" dirty="0" smtClean="0"/>
              <a:t>상태를 고려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이 오퍼레이션은 추정된 연간 운영비의 현재 값인 데이터 상에서 수행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Revising the Entity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8945AB-77C3-49C0-8463-BC5F4C0834F0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세가지 유형의 클래스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(Entity classes)</a:t>
            </a:r>
          </a:p>
          <a:p>
            <a:pPr lvl="1" eaLnBrk="1" hangingPunct="1">
              <a:defRPr/>
            </a:pPr>
            <a:r>
              <a:rPr lang="ko-KR" altLang="en-US" dirty="0" smtClean="0"/>
              <a:t>경계 클래스</a:t>
            </a:r>
            <a:r>
              <a:rPr lang="en-US" altLang="ko-KR" dirty="0" smtClean="0"/>
              <a:t>(Boundary classes)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(Control classes)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b="1" dirty="0" smtClean="0"/>
          </a:p>
          <a:p>
            <a:pPr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(Entity class)</a:t>
            </a:r>
          </a:p>
          <a:p>
            <a:pPr lvl="1" eaLnBrk="1" hangingPunct="1">
              <a:defRPr/>
            </a:pPr>
            <a:r>
              <a:rPr lang="ko-KR" altLang="en-US" dirty="0" smtClean="0"/>
              <a:t>오래 유지될 정보를 모델화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Examples:</a:t>
            </a:r>
          </a:p>
          <a:p>
            <a:pPr lvl="1" eaLnBrk="1" hangingPunct="1">
              <a:defRPr/>
            </a:pPr>
            <a:r>
              <a:rPr lang="en-US" altLang="ko-KR" dirty="0" smtClean="0"/>
              <a:t>Account Class</a:t>
            </a:r>
          </a:p>
          <a:p>
            <a:pPr lvl="1" eaLnBrk="1" hangingPunct="1">
              <a:defRPr/>
            </a:pPr>
            <a:r>
              <a:rPr lang="en-US" altLang="ko-KR" dirty="0" smtClean="0"/>
              <a:t>Investment Class</a:t>
            </a:r>
          </a:p>
          <a:p>
            <a:pPr lvl="1"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분석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C34E39A-6DEB-4D78-9605-CF8573569573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추정된 연간 운영비를 어디서 찾을 것인가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Asset Class</a:t>
            </a:r>
            <a:r>
              <a:rPr lang="ko-KR" altLang="en-US" dirty="0" smtClean="0"/>
              <a:t>와 그것의 두 서브클래스들만 존재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해당 클래스나 그것의 서브클래스의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속성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둘 다 예상 연간 운영 비용을 </a:t>
            </a:r>
            <a:r>
              <a:rPr lang="ko-KR" altLang="en-US" dirty="0" err="1" smtClean="0"/>
              <a:t>저장하기위한</a:t>
            </a:r>
            <a:r>
              <a:rPr lang="ko-KR" altLang="en-US" dirty="0" smtClean="0"/>
              <a:t> 적절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Revising the Entity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0D30671-96E9-489C-9560-3D0FD5C912BE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해결방안은 다른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클래스는 저장될 수 있는 추정된 연간 운영비들의 값을 필요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다른 값들도 저장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새로운 클래스 </a:t>
            </a:r>
            <a:r>
              <a:rPr lang="en-US" altLang="ko-KR" dirty="0" smtClean="0"/>
              <a:t>MSG Application Class</a:t>
            </a:r>
            <a:r>
              <a:rPr lang="ko-KR" altLang="en-US" dirty="0" smtClean="0"/>
              <a:t>는 그림 상단에 보여지는 다양한 속성들이 저장될 수 있도록 도입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MSG Application Class</a:t>
            </a:r>
            <a:r>
              <a:rPr lang="ko-KR" altLang="en-US" dirty="0" smtClean="0"/>
              <a:t>는 소프트웨어 프로덕트의 나머지의 실행을 시작하는 태스크가 할당</a:t>
            </a:r>
            <a:endParaRPr lang="en-US" altLang="ko-KR" b="1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Revising the Entity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E10990D-22C9-426F-BC05-D2514BE05FA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25120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b="1" dirty="0" smtClean="0"/>
              <a:t>MSG Application Class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외에 다른 속성을 가짐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Assets</a:t>
            </a:r>
            <a:r>
              <a:rPr lang="ko-KR" altLang="en-US" dirty="0" smtClean="0"/>
              <a:t>에 포함되는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84971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Third Iteration of the Initial Class Diagram: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292131F-9355-455F-9697-122683038D6A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pic>
        <p:nvPicPr>
          <p:cNvPr id="788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73238"/>
            <a:ext cx="4751388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표시하는 클래스 다이어그램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84971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Third Iteration of the Initial Class Diagram: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7274185-C703-40D2-AC88-5815155092B7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798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2420938"/>
            <a:ext cx="4330700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13.13  </a:t>
            </a:r>
            <a:r>
              <a:rPr lang="ko-KR" altLang="en-US" sz="2000" smtClean="0"/>
              <a:t>경계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경계 클래스들을 추출하는 것은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 추출보다 쉬움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클래스들은 일반적으로 상호연관성을 가짐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반면에 각 입력 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인쇄된 보고서는 보통 독립된 경계 클래스들에 의해 모델화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다음과 같은 네 개의 유스 케이스를 사용할 수 있는 하나의 화면만을 가짐</a:t>
            </a: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Estimate Funds Available for Week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Manage an Asset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Update Estimated Annual Operating Expenses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Produce a Report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초기 클래스 추출은 오직 하나의 화면 클래스만 가짐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User Interface Class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75277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Extracting the Boundary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3FC8E7C-066D-4C9F-BE94-AA9CE7EA8725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13.13  </a:t>
            </a:r>
            <a:r>
              <a:rPr lang="ko-KR" altLang="en-US" sz="2000" smtClean="0"/>
              <a:t>경계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인쇄되어야 하는 세 개의 보고서</a:t>
            </a:r>
          </a:p>
          <a:p>
            <a:pPr lvl="1" eaLnBrk="1" hangingPunct="1">
              <a:defRPr/>
            </a:pPr>
            <a:r>
              <a:rPr lang="ko-KR" altLang="en-US" dirty="0" smtClean="0"/>
              <a:t>주간 추정된 자금 보고서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모기지에</a:t>
            </a:r>
            <a:r>
              <a:rPr lang="ko-KR" altLang="en-US" dirty="0" smtClean="0"/>
              <a:t> 대한 자산 보고서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모든 투자에 전체 목록과 같은 보고서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각각의 독립된 경계 클래스에 의해 모델화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b="1" dirty="0" smtClean="0"/>
              <a:t>Estimated Funds Report Class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Mortgages Report Class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Investments Report Class</a:t>
            </a:r>
            <a:endParaRPr lang="en-US" altLang="ko-KR" sz="2800" b="1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75277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Extracting the Boundary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0C7C30D-D977-4B7C-920B-DF45F1B4DF71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13.13  </a:t>
            </a:r>
            <a:r>
              <a:rPr lang="ko-KR" altLang="en-US" sz="2000" smtClean="0"/>
              <a:t>경계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초기 경계 클래스</a:t>
            </a:r>
            <a:endParaRPr lang="en-US" altLang="ko-KR" sz="20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75277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Extracting the Boundary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177B838-FD1F-4180-81C5-CB32C628C2BE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829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2781300"/>
            <a:ext cx="32416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13.13  </a:t>
            </a:r>
            <a:r>
              <a:rPr lang="ko-KR" altLang="en-US" sz="2000" smtClean="0"/>
              <a:t>경계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세 개의 보고서</a:t>
            </a: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purchases report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sales report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future trends report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각 보고서의 내용은 다름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각 보고서에 따라 별도의 경계 클래스로 모델화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4788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경계 클래스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39EE94C-332A-4540-8BC2-D266BFD1B48D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13.14  </a:t>
            </a:r>
            <a:r>
              <a:rPr lang="ko-KR" altLang="en-US" sz="2000" smtClean="0"/>
              <a:t>콘트롤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(control class)</a:t>
            </a:r>
            <a:r>
              <a:rPr lang="ko-KR" altLang="en-US" dirty="0" smtClean="0"/>
              <a:t>의 추출은 쉬움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항상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클래스에 의해 모델화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MSG Foundation </a:t>
            </a:r>
            <a:r>
              <a:rPr lang="ko-KR" altLang="en-US" dirty="0" smtClean="0"/>
              <a:t>사례 연구의 경우 단지 하나의 계산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하나의 초기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46474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Extracting the Control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E9A89CB-16DC-4072-8D57-0C783353D0C4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pic>
        <p:nvPicPr>
          <p:cNvPr id="850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571875"/>
            <a:ext cx="374967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13.14  </a:t>
            </a:r>
            <a:r>
              <a:rPr lang="ko-KR" altLang="en-US" sz="2000" smtClean="0"/>
              <a:t>콘트롤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다음 단계는 클래스들의 모든 세 개의 세트를 점검하는 것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경계 클래스들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클래스들을 점검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클래스들의 세심한 조사는 명백하게 불일치가 없게 만듦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완전한 클래스 추출을 갖게 되어 이제는 </a:t>
            </a:r>
            <a:r>
              <a:rPr lang="en-US" altLang="ko-KR" dirty="0" smtClean="0"/>
              <a:t>Unified Process</a:t>
            </a:r>
            <a:r>
              <a:rPr lang="ko-KR" altLang="en-US" dirty="0" smtClean="0"/>
              <a:t>를 다시 학습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4782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클래스 추출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E69908E-8522-4BBA-877B-1C6E4119CA41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경계 클래스</a:t>
            </a:r>
            <a:r>
              <a:rPr lang="en-US" altLang="ko-KR" dirty="0" smtClean="0"/>
              <a:t>(Boundary class)</a:t>
            </a:r>
          </a:p>
          <a:p>
            <a:pPr lvl="1" eaLnBrk="1" hangingPunct="1">
              <a:defRPr/>
            </a:pPr>
            <a:r>
              <a:rPr lang="ko-KR" altLang="en-US" dirty="0" smtClean="0"/>
              <a:t>소프트웨어 </a:t>
            </a:r>
            <a:r>
              <a:rPr lang="ko-KR" altLang="en-US" dirty="0" err="1" smtClean="0"/>
              <a:t>프로덕트와</a:t>
            </a:r>
            <a:r>
              <a:rPr lang="ko-KR" altLang="en-US" dirty="0" smtClean="0"/>
              <a:t> 이의 </a:t>
            </a:r>
            <a:r>
              <a:rPr lang="ko-KR" altLang="en-US" dirty="0" err="1" smtClean="0"/>
              <a:t>액터</a:t>
            </a:r>
            <a:r>
              <a:rPr lang="en-US" altLang="ko-KR" dirty="0" smtClean="0"/>
              <a:t>(actor)</a:t>
            </a:r>
            <a:r>
              <a:rPr lang="ko-KR" altLang="en-US" dirty="0" smtClean="0"/>
              <a:t>들 사이의 상호작용</a:t>
            </a:r>
            <a:r>
              <a:rPr lang="en-US" altLang="ko-KR" dirty="0" smtClean="0"/>
              <a:t>(interaction)</a:t>
            </a:r>
            <a:r>
              <a:rPr lang="ko-KR" altLang="en-US" dirty="0" smtClean="0"/>
              <a:t>을 모델화</a:t>
            </a:r>
          </a:p>
          <a:p>
            <a:pPr lvl="1" eaLnBrk="1" hangingPunct="1">
              <a:defRPr/>
            </a:pPr>
            <a:r>
              <a:rPr lang="ko-KR" altLang="en-US" dirty="0" smtClean="0"/>
              <a:t>경계 클래스들은 일반적으로 입력과 출력에 연계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Examples:</a:t>
            </a:r>
          </a:p>
          <a:p>
            <a:pPr lvl="1" eaLnBrk="1" hangingPunct="1">
              <a:defRPr/>
            </a:pPr>
            <a:r>
              <a:rPr lang="en-US" altLang="ko-KR" dirty="0" smtClean="0"/>
              <a:t>Investments Report Class</a:t>
            </a:r>
          </a:p>
          <a:p>
            <a:pPr lvl="1" eaLnBrk="1" hangingPunct="1">
              <a:defRPr/>
            </a:pPr>
            <a:r>
              <a:rPr lang="en-US" altLang="ko-KR" dirty="0" smtClean="0"/>
              <a:t>Mortgages Report Class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분석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7DCAFBB-B636-42C5-8A14-9DE01BB5906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13.15  </a:t>
            </a:r>
            <a:r>
              <a:rPr lang="ko-KR" altLang="en-US" sz="2000" smtClean="0"/>
              <a:t>유스</a:t>
            </a:r>
            <a:r>
              <a:rPr lang="en-US" altLang="ko-KR" sz="2000" smtClean="0"/>
              <a:t>-</a:t>
            </a:r>
            <a:r>
              <a:rPr lang="ko-KR" altLang="en-US" sz="2000" smtClean="0"/>
              <a:t>케이스 실현</a:t>
            </a:r>
            <a:r>
              <a:rPr lang="en-US" altLang="ko-KR" sz="2000" smtClean="0"/>
              <a:t>: The MSG Foundation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실현</a:t>
            </a:r>
            <a:r>
              <a:rPr lang="en-US" altLang="ko-KR" dirty="0" smtClean="0"/>
              <a:t>(use-case realization)</a:t>
            </a:r>
          </a:p>
          <a:p>
            <a:pPr lvl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케이스들을 확장시키고 정제시키는 프로세스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Use-Case Realization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7B87CE7-9CC8-4175-9F36-F67B017DFBD2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13.15  </a:t>
            </a:r>
            <a:r>
              <a:rPr lang="ko-KR" altLang="en-US" sz="2000" smtClean="0"/>
              <a:t>유스</a:t>
            </a:r>
            <a:r>
              <a:rPr lang="en-US" altLang="ko-KR" sz="2000" smtClean="0"/>
              <a:t>-</a:t>
            </a:r>
            <a:r>
              <a:rPr lang="ko-KR" altLang="en-US" sz="2000" smtClean="0"/>
              <a:t>케이스 실현</a:t>
            </a:r>
            <a:r>
              <a:rPr lang="en-US" altLang="ko-KR" sz="2000" smtClean="0"/>
              <a:t>: The MSG Foundation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동사 </a:t>
            </a:r>
            <a:r>
              <a:rPr lang="en-US" altLang="ko-KR" dirty="0" smtClean="0"/>
              <a:t>realize</a:t>
            </a:r>
            <a:r>
              <a:rPr lang="ko-KR" altLang="en-US" dirty="0" smtClean="0"/>
              <a:t>는 적어도 다음과 같이 세 개의 다른 의미로 사용되어 혼돈스러움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Understand (“Harvey slowly began to </a:t>
            </a:r>
            <a:r>
              <a:rPr lang="en-US" altLang="ko-KR" u="sng" dirty="0" smtClean="0"/>
              <a:t>realize</a:t>
            </a:r>
            <a:r>
              <a:rPr lang="en-US" altLang="ko-KR" dirty="0" smtClean="0"/>
              <a:t> that he was in the wrong classroom”);</a:t>
            </a:r>
          </a:p>
          <a:p>
            <a:pPr lvl="1" eaLnBrk="1" hangingPunct="1">
              <a:defRPr/>
            </a:pPr>
            <a:r>
              <a:rPr lang="en-US" altLang="ko-KR" dirty="0" smtClean="0"/>
              <a:t>Receive (“Ingrid will </a:t>
            </a:r>
            <a:r>
              <a:rPr lang="en-US" altLang="ko-KR" u="sng" dirty="0" smtClean="0"/>
              <a:t>realize</a:t>
            </a:r>
            <a:r>
              <a:rPr lang="en-US" altLang="ko-KR" dirty="0" smtClean="0"/>
              <a:t> a profit of $45,000 on the stock transaction”); and</a:t>
            </a:r>
          </a:p>
          <a:p>
            <a:pPr lvl="1" eaLnBrk="1" hangingPunct="1">
              <a:defRPr/>
            </a:pPr>
            <a:r>
              <a:rPr lang="en-US" altLang="ko-KR" dirty="0" smtClean="0"/>
              <a:t>Accomplish (“Janet hopes to </a:t>
            </a:r>
            <a:r>
              <a:rPr lang="en-US" altLang="ko-KR" u="sng" dirty="0" smtClean="0"/>
              <a:t>realize</a:t>
            </a:r>
            <a:r>
              <a:rPr lang="en-US" altLang="ko-KR" dirty="0" smtClean="0"/>
              <a:t> her dream of starting a computer company”)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문구 </a:t>
            </a:r>
            <a:r>
              <a:rPr lang="en-US" altLang="ko-KR" dirty="0" smtClean="0"/>
              <a:t>realize a use case</a:t>
            </a:r>
            <a:r>
              <a:rPr lang="ko-KR" altLang="en-US" dirty="0" smtClean="0"/>
              <a:t>에서 단어 </a:t>
            </a:r>
            <a:r>
              <a:rPr lang="en-US" altLang="ko-KR" dirty="0" smtClean="0"/>
              <a:t>realize</a:t>
            </a:r>
            <a:r>
              <a:rPr lang="ko-KR" altLang="en-US" dirty="0" smtClean="0"/>
              <a:t>는 마지막 의미로 사용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이것은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성취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했다는 의미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Use-Case Realization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E57C21-EE0F-46EA-BC40-38A22E69F871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특정 시나리오의 실현은 상호 작용 다이어그램을 사용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시퀀스 다이어그램</a:t>
            </a:r>
            <a:r>
              <a:rPr lang="en-US" altLang="ko-KR" dirty="0" smtClean="0"/>
              <a:t>(</a:t>
            </a:r>
            <a:r>
              <a:rPr lang="en-US" altLang="ko-KR" dirty="0" smtClean="0">
                <a:ea typeface="ＭＳ Ｐゴシック" charset="-128"/>
              </a:rPr>
              <a:t>sequence diagram)</a:t>
            </a:r>
          </a:p>
          <a:p>
            <a:pPr lvl="1" eaLnBrk="1" hangingPunct="1">
              <a:defRPr/>
            </a:pPr>
            <a:r>
              <a:rPr lang="ko-KR" altLang="en-US" dirty="0" smtClean="0"/>
              <a:t>협력 다이어그램</a:t>
            </a:r>
            <a:r>
              <a:rPr lang="en-US" altLang="ko-KR" dirty="0" smtClean="0"/>
              <a:t>(</a:t>
            </a:r>
            <a:r>
              <a:rPr lang="en-US" altLang="ko-KR" dirty="0" smtClean="0">
                <a:ea typeface="ＭＳ Ｐゴシック" charset="-128"/>
              </a:rPr>
              <a:t>collaboration diagram)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sz="2000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ko-KR" altLang="en-US" sz="2000" dirty="0" smtClean="0"/>
              <a:t>를 고려</a:t>
            </a:r>
            <a:endParaRPr lang="en-US" altLang="ko-KR" sz="2400" dirty="0" smtClean="0"/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Use-Case Realization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9C0C733-3E98-48C6-94FD-1F79CAAC4777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다이어그램</a:t>
            </a:r>
            <a:r>
              <a:rPr lang="en-US" altLang="ko-KR" dirty="0" smtClean="0"/>
              <a:t>(Use-case diagram)</a:t>
            </a:r>
          </a:p>
          <a:p>
            <a:pPr eaLnBrk="1" hangingPunct="1">
              <a:buFont typeface="Webdings" charset="2"/>
              <a:buNone/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E018B46-42B7-4D77-9B3F-CA6CEB04E22D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901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492375"/>
            <a:ext cx="2973387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Description of use case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AA1ACA0-2B5B-4AE7-83A9-320934C6C380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911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773238"/>
            <a:ext cx="4918075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9622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 다이어그램</a:t>
            </a:r>
            <a:r>
              <a:rPr lang="en-US" altLang="ko-KR" dirty="0" smtClean="0"/>
              <a:t>(Class diagram)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실현하는 클래스들을 보여줌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554FE51-C977-498F-8916-2C0FCB55631A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921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73238"/>
            <a:ext cx="51117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커뮤니케이션 다이어그램은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특정 시나리오에 실현을 묘사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User Interface Class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Estimate Funds for Week Class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입력되는 클래스들은 유저 인터페이스를 모델화한 주당 </a:t>
            </a:r>
            <a:r>
              <a:rPr lang="ko-KR" altLang="en-US" dirty="0" err="1" smtClean="0"/>
              <a:t>모기지들에</a:t>
            </a:r>
            <a:r>
              <a:rPr lang="ko-KR" altLang="en-US" dirty="0" smtClean="0"/>
              <a:t> 자금을 지원하는 것이 가능한 자금들의 추정에 계산을 모델화한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Mortgage Class 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주당 추정된 보조금과 </a:t>
            </a:r>
            <a:r>
              <a:rPr lang="ko-KR" altLang="en-US" dirty="0" err="1" smtClean="0"/>
              <a:t>지불금을</a:t>
            </a:r>
            <a:r>
              <a:rPr lang="ko-KR" altLang="en-US" dirty="0" smtClean="0"/>
              <a:t> 모델화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Investment Class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주당 추정된 투자에 대한 수익을 모델화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MSG Application Class</a:t>
            </a:r>
            <a:r>
              <a:rPr lang="en-US" altLang="ko-KR" dirty="0" smtClean="0"/>
              <a:t> 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주당 추정된 운영비를 모델화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Estimated Funds Report Class 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보고서 인쇄를 모델화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41112E4-578A-464F-8EE9-965A77661164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시나리오</a:t>
            </a:r>
            <a:endParaRPr lang="en-US" altLang="ko-KR" dirty="0" smtClean="0"/>
          </a:p>
          <a:p>
            <a:pPr eaLnBrk="1" hangingPunct="1">
              <a:buFont typeface="Webdings" charset="2"/>
              <a:buNone/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55813F3-07FF-4617-A802-8C5C7E043F2C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9421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2276475"/>
            <a:ext cx="597535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실현과 그들의 관계들에 참여하는 클래스들을 보여줌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작동 소프트웨어 </a:t>
            </a:r>
            <a:r>
              <a:rPr lang="ko-KR" altLang="en-US" dirty="0" err="1" smtClean="0"/>
              <a:t>프로덕트는</a:t>
            </a:r>
            <a:r>
              <a:rPr lang="ko-KR" altLang="en-US" dirty="0" smtClean="0"/>
              <a:t> 클래스들보다는 객체들을 사용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Example:</a:t>
            </a:r>
            <a:r>
              <a:rPr lang="ko-KR" altLang="en-US" dirty="0" smtClean="0"/>
              <a:t> 특정 모기지는 </a:t>
            </a:r>
            <a:r>
              <a:rPr lang="en-US" altLang="ko-KR" dirty="0" smtClean="0"/>
              <a:t>Mortgage Class</a:t>
            </a:r>
            <a:r>
              <a:rPr lang="ko-KR" altLang="en-US" dirty="0" smtClean="0"/>
              <a:t>의 특정 인스턴스인 객체로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Mortgage Class</a:t>
            </a:r>
            <a:r>
              <a:rPr lang="ko-KR" altLang="en-US" dirty="0" smtClean="0"/>
              <a:t>로 표현되지 않음</a:t>
            </a:r>
            <a:r>
              <a:rPr lang="en-US" altLang="ko-KR" dirty="0" smtClean="0"/>
              <a:t>. 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이러한 객체는 다음과 같이 표기</a:t>
            </a:r>
            <a:r>
              <a:rPr lang="en-US" altLang="ko-KR" dirty="0" smtClean="0"/>
              <a:t> </a:t>
            </a:r>
            <a:r>
              <a:rPr lang="en-US" altLang="ko-KR" b="1" u="sng" dirty="0" smtClean="0">
                <a:cs typeface="Times New Roman" charset="0"/>
              </a:rPr>
              <a:t>: Mortgage Class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F5CC2AF-C0FF-408A-8FC6-411D12F81198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 다이어그램은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클래스와 그들의 관계를 보여줌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객체로 객체에서 보낸 것처럼 메시지의 대상이나 시퀀스를 표시하지 않음</a:t>
            </a:r>
            <a:br>
              <a:rPr lang="ko-KR" altLang="en-US" dirty="0" smtClean="0"/>
            </a:b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99CC73A-C839-42B6-A76D-4649DC83BB2D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콘트롤</a:t>
            </a:r>
            <a:r>
              <a:rPr lang="en-US" altLang="ko-KR" dirty="0" smtClean="0"/>
              <a:t>(Control class)</a:t>
            </a:r>
          </a:p>
          <a:p>
            <a:pPr lvl="1" eaLnBrk="1" hangingPunct="1">
              <a:defRPr/>
            </a:pPr>
            <a:r>
              <a:rPr lang="ko-KR" altLang="en-US" dirty="0" smtClean="0"/>
              <a:t>복잡한 계산들과 알고리즘들을 모델화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Example:</a:t>
            </a:r>
          </a:p>
          <a:p>
            <a:pPr lvl="1" eaLnBrk="1" hangingPunct="1">
              <a:defRPr/>
            </a:pPr>
            <a:r>
              <a:rPr lang="en-US" altLang="ko-KR" dirty="0" smtClean="0"/>
              <a:t>Estimate Funds for Week Class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분석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A5F6AC6-8352-413D-9848-1D5B44C71DE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협력 다이어그램</a:t>
            </a:r>
            <a:r>
              <a:rPr lang="en-US" altLang="ko-KR" dirty="0" smtClean="0"/>
              <a:t>(Collaboration diagram)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ADA3432-2812-47DC-BB32-1D24467E0D46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9728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276475"/>
            <a:ext cx="527685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협력 다이어그램들은 특정 시나리오에서 전송되는 순서대로 번호가 매겨진 개체뿐만 아니라 메시지를 보여줌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AA89778-E528-44A6-BAF6-30D9016AA59C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1: 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스탭</a:t>
            </a:r>
            <a:r>
              <a:rPr lang="ko-KR" altLang="en-US" dirty="0" smtClean="0"/>
              <a:t> 멤버는 주당 이용 가능한 자금이 계산되기를 원함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협력 다이어그램에서 다음 메시지가 모델화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1: Request estimate of funds available for week 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from </a:t>
            </a:r>
            <a:r>
              <a:rPr lang="en-US" altLang="ko-KR" b="1" dirty="0" smtClean="0"/>
              <a:t>MSG Staff Member</a:t>
            </a:r>
            <a:r>
              <a:rPr lang="en-US" altLang="ko-KR" dirty="0" smtClean="0"/>
              <a:t> to </a:t>
            </a:r>
            <a:r>
              <a:rPr lang="en-US" altLang="ko-KR" b="1" u="sng" dirty="0" smtClean="0"/>
              <a:t>: User Interface Class</a:t>
            </a:r>
            <a:r>
              <a:rPr lang="en-US" altLang="ko-KR" dirty="0" smtClean="0"/>
              <a:t>, an instance of </a:t>
            </a:r>
            <a:r>
              <a:rPr lang="en-US" altLang="ko-KR" b="1" dirty="0" smtClean="0"/>
              <a:t>User Interface Class</a:t>
            </a:r>
            <a:endParaRPr lang="en-US" altLang="ko-KR" sz="28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38C526-E9FB-41BA-87ED-8FCEC29453DD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2</a:t>
            </a:r>
          </a:p>
          <a:p>
            <a:pPr lvl="1" eaLnBrk="1" hangingPunct="1">
              <a:defRPr/>
            </a:pPr>
            <a:r>
              <a:rPr lang="ko-KR" altLang="en-US" dirty="0" smtClean="0"/>
              <a:t>계산을 실제로 수행하는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클래스의 </a:t>
            </a:r>
            <a:r>
              <a:rPr lang="ko-KR" altLang="en-US" dirty="0" err="1" smtClean="0"/>
              <a:t>인스턴스인</a:t>
            </a:r>
            <a:r>
              <a:rPr lang="ko-KR" altLang="en-US" dirty="0" smtClean="0"/>
              <a:t> </a:t>
            </a:r>
            <a:r>
              <a:rPr lang="en-US" altLang="ko-KR" b="1" u="sng" dirty="0" smtClean="0"/>
              <a:t>: Estimate Funds for Week Class</a:t>
            </a:r>
            <a:r>
              <a:rPr lang="ko-KR" altLang="en-US" b="1" dirty="0" smtClean="0"/>
              <a:t>로 전달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다음 메시지로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2: Transfer request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네가지</a:t>
            </a:r>
            <a:r>
              <a:rPr lang="ko-KR" altLang="en-US" dirty="0" smtClean="0"/>
              <a:t> 분리된 금융 추정들은 이제</a:t>
            </a:r>
            <a:r>
              <a:rPr lang="en-US" altLang="ko-KR" dirty="0" smtClean="0"/>
              <a:t> </a:t>
            </a:r>
            <a:r>
              <a:rPr lang="en-US" altLang="ko-KR" b="1" u="sng" dirty="0" smtClean="0"/>
              <a:t>: Estimate Funds for Week Class</a:t>
            </a:r>
            <a:r>
              <a:rPr lang="ko-KR" altLang="en-US" b="1" dirty="0" smtClean="0"/>
              <a:t>에 의해 결정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F785BC-E1D0-48D7-AA90-F3CCDA6F5EB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Item 3</a:t>
            </a:r>
          </a:p>
          <a:p>
            <a:pPr lvl="1" eaLnBrk="1" hangingPunct="1">
              <a:defRPr/>
            </a:pPr>
            <a:r>
              <a:rPr lang="ko-KR" altLang="en-US" dirty="0" smtClean="0"/>
              <a:t>시나리오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13.35)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주당 추정된 투자에 대한 수익</a:t>
            </a:r>
            <a:r>
              <a:rPr lang="en-US" altLang="ko-KR" dirty="0" smtClean="0"/>
              <a:t>(ROI: return on investment)</a:t>
            </a:r>
            <a:r>
              <a:rPr lang="ko-KR" altLang="en-US" dirty="0" smtClean="0"/>
              <a:t>은 각 투자금과 </a:t>
            </a:r>
            <a:r>
              <a:rPr lang="en-US" altLang="ko-KR" dirty="0" smtClean="0"/>
              <a:t>52</a:t>
            </a:r>
            <a:r>
              <a:rPr lang="ko-KR" altLang="en-US" dirty="0" smtClean="0"/>
              <a:t>로 나뉘어진 결과를 합</a:t>
            </a:r>
          </a:p>
          <a:p>
            <a:pPr lvl="1" eaLnBrk="1" hangingPunct="1">
              <a:defRPr/>
            </a:pPr>
            <a:r>
              <a:rPr lang="ko-KR" altLang="en-US" dirty="0" smtClean="0"/>
              <a:t>이 추정된 주당 수익의 추출은 다음의 메시지로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계산을 제어하는 객체로 돌아가도록 모델화</a:t>
            </a:r>
          </a:p>
          <a:p>
            <a:pPr lvl="2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 3: Request estimated return on investments for week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	from </a:t>
            </a:r>
            <a:r>
              <a:rPr lang="en-US" altLang="ko-KR" b="1" u="sng" dirty="0" smtClean="0">
                <a:ea typeface="ＭＳ Ｐゴシック" charset="-128"/>
              </a:rPr>
              <a:t>: Estimate Funds for Week Class</a:t>
            </a:r>
            <a:r>
              <a:rPr lang="en-US" altLang="ko-KR" dirty="0" smtClean="0">
                <a:ea typeface="ＭＳ Ｐゴシック" charset="-128"/>
              </a:rPr>
              <a:t> to </a:t>
            </a:r>
            <a:r>
              <a:rPr lang="en-US" altLang="ko-KR" b="1" u="sng" dirty="0" smtClean="0">
                <a:ea typeface="ＭＳ Ｐゴシック" charset="-128"/>
              </a:rPr>
              <a:t>: Investment Class</a:t>
            </a:r>
            <a:r>
              <a:rPr lang="en-US" altLang="ko-KR" dirty="0" smtClean="0">
                <a:ea typeface="ＭＳ Ｐゴシック" charset="-128"/>
              </a:rPr>
              <a:t> followed by message </a:t>
            </a:r>
          </a:p>
          <a:p>
            <a:pPr lvl="2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4: Return estimated weekly return on investments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	in the other direction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7C5F0D6-1455-443C-AD79-AF0C882F5027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4</a:t>
            </a:r>
          </a:p>
          <a:p>
            <a:pPr lvl="1" eaLnBrk="1" hangingPunct="1">
              <a:defRPr/>
            </a:pPr>
            <a:r>
              <a:rPr lang="ko-KR" altLang="en-US" dirty="0" smtClean="0"/>
              <a:t>두 번째 단계에서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주간 운영비는 연간 운영비에서 </a:t>
            </a:r>
            <a:r>
              <a:rPr lang="en-US" altLang="ko-KR" dirty="0" smtClean="0"/>
              <a:t>52</a:t>
            </a:r>
            <a:r>
              <a:rPr lang="ko-KR" altLang="en-US" dirty="0" smtClean="0"/>
              <a:t>를 나눠 추정해 얻어진다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주당 수익의 추출</a:t>
            </a:r>
          </a:p>
          <a:p>
            <a:pPr lvl="1" eaLnBrk="1" hangingPunct="1">
              <a:defRPr/>
            </a:pPr>
            <a:r>
              <a:rPr lang="ko-KR" altLang="en-US" dirty="0" smtClean="0"/>
              <a:t>주당 수익의 추출 후 다음의 메시지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5: Request estimated operating expenses for week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from </a:t>
            </a:r>
            <a:r>
              <a:rPr lang="en-US" altLang="ko-KR" b="1" u="sng" dirty="0" smtClean="0"/>
              <a:t>: Estimate Funds for Week Class</a:t>
            </a:r>
            <a:r>
              <a:rPr lang="en-US" altLang="ko-KR" dirty="0" smtClean="0"/>
              <a:t> to </a:t>
            </a:r>
            <a:r>
              <a:rPr lang="en-US" altLang="ko-KR" b="1" u="sng" dirty="0" smtClean="0"/>
              <a:t>: MSG Application Class</a:t>
            </a:r>
            <a:r>
              <a:rPr lang="en-US" altLang="ko-KR" dirty="0" smtClean="0"/>
              <a:t> followed by message </a:t>
            </a:r>
          </a:p>
          <a:p>
            <a:pPr lvl="2" eaLnBrk="1" hangingPunct="1">
              <a:defRPr/>
            </a:pPr>
            <a:r>
              <a:rPr lang="en-US" altLang="ko-KR" dirty="0" smtClean="0"/>
              <a:t>6: Return estimated operating expenses for week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in the other direction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7A0E872-E2EF-4CE5-83A3-10B2921DF716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5</a:t>
            </a:r>
          </a:p>
          <a:p>
            <a:pPr lvl="1" eaLnBrk="1" hangingPunct="1">
              <a:defRPr/>
            </a:pPr>
            <a:r>
              <a:rPr lang="ko-KR" altLang="en-US" dirty="0" smtClean="0"/>
              <a:t>시나리오의 </a:t>
            </a:r>
            <a:r>
              <a:rPr lang="en-US" altLang="ko-KR" dirty="0" smtClean="0"/>
              <a:t>3, 4, 5</a:t>
            </a:r>
            <a:r>
              <a:rPr lang="ko-KR" altLang="en-US" dirty="0" smtClean="0"/>
              <a:t>단계에서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추정이 결정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추정된 주간 보조금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추정된 주간 </a:t>
            </a:r>
            <a:r>
              <a:rPr lang="ko-KR" altLang="en-US" dirty="0" err="1" smtClean="0"/>
              <a:t>지불금</a:t>
            </a:r>
            <a:endParaRPr lang="ko-KR" altLang="en-US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다음의 메시지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7: Request estimated grants and payments for week 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from </a:t>
            </a:r>
            <a:r>
              <a:rPr lang="en-US" altLang="ko-KR" b="1" u="sng" dirty="0" smtClean="0"/>
              <a:t>: Estimate Funds for Week Class</a:t>
            </a:r>
            <a:r>
              <a:rPr lang="en-US" altLang="ko-KR" dirty="0" smtClean="0"/>
              <a:t> to </a:t>
            </a:r>
            <a:r>
              <a:rPr lang="en-US" altLang="ko-KR" b="1" u="sng" dirty="0" smtClean="0"/>
              <a:t>: Mortgage Class</a:t>
            </a:r>
            <a:r>
              <a:rPr lang="en-US" altLang="ko-KR" dirty="0" smtClean="0"/>
              <a:t>, and by message </a:t>
            </a:r>
          </a:p>
          <a:p>
            <a:pPr lvl="2" eaLnBrk="1" hangingPunct="1">
              <a:defRPr/>
            </a:pPr>
            <a:r>
              <a:rPr lang="en-US" altLang="ko-KR" dirty="0" smtClean="0"/>
              <a:t>8: Return estimated grants and payments for week 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in the other direction</a:t>
            </a: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CFC2DAB-5DB6-410F-8E90-5CA962D2F231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6</a:t>
            </a:r>
          </a:p>
          <a:p>
            <a:pPr lvl="1" eaLnBrk="1" hangingPunct="1">
              <a:defRPr/>
            </a:pPr>
            <a:r>
              <a:rPr lang="ko-KR" altLang="en-US" dirty="0" smtClean="0"/>
              <a:t>시나리오의 </a:t>
            </a:r>
            <a:r>
              <a:rPr lang="en-US" altLang="ko-KR" dirty="0" smtClean="0"/>
              <a:t>6</a:t>
            </a:r>
            <a:r>
              <a:rPr lang="ko-KR" altLang="en-US" dirty="0" smtClean="0"/>
              <a:t>단계에서는 산술 계산이 수행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다음의 메시지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9: Compute estimated amount available for week</a:t>
            </a:r>
          </a:p>
          <a:p>
            <a:pPr lvl="2" eaLnBrk="1" hangingPunct="1">
              <a:defRPr/>
            </a:pPr>
            <a:r>
              <a:rPr lang="ko-KR" altLang="en-US" dirty="0" smtClean="0"/>
              <a:t>스스로 호출 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b="1" u="sng" dirty="0" smtClean="0"/>
              <a:t>: Estimate Funds for Week Class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계산을 수행하기 위해 자기 스스로 알려줌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계산의 결과는</a:t>
            </a:r>
            <a:r>
              <a:rPr lang="en-US" altLang="ko-KR" dirty="0" smtClean="0"/>
              <a:t> </a:t>
            </a:r>
            <a:r>
              <a:rPr lang="en-US" altLang="ko-KR" b="1" u="sng" dirty="0" smtClean="0"/>
              <a:t>: MSG Application Class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10: Transfer estimated amount available for week</a:t>
            </a: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79C566E-2D52-4498-8B25-4F316C786F98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Item 7</a:t>
            </a:r>
          </a:p>
          <a:p>
            <a:pPr lvl="1"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시나리오 </a:t>
            </a:r>
            <a:r>
              <a:rPr lang="en-US" altLang="ko-KR" dirty="0" smtClean="0">
                <a:ea typeface="ＭＳ Ｐゴシック" charset="-128"/>
              </a:rPr>
              <a:t>7</a:t>
            </a:r>
            <a:r>
              <a:rPr lang="ko-KR" altLang="en-US" dirty="0" smtClean="0">
                <a:ea typeface="ＭＳ Ｐゴシック" charset="-128"/>
              </a:rPr>
              <a:t>단계에서는 인쇄</a:t>
            </a: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다음의 메시지 표현</a:t>
            </a: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11: Print estimated amount available 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from </a:t>
            </a:r>
            <a:r>
              <a:rPr lang="en-US" altLang="ko-KR" b="1" u="sng" dirty="0" smtClean="0">
                <a:ea typeface="ＭＳ Ｐゴシック" charset="-128"/>
              </a:rPr>
              <a:t>: MSG Application Class</a:t>
            </a:r>
            <a:r>
              <a:rPr lang="en-US" altLang="ko-KR" dirty="0" smtClean="0">
                <a:ea typeface="ＭＳ Ｐゴシック" charset="-128"/>
              </a:rPr>
              <a:t> to </a:t>
            </a:r>
            <a:r>
              <a:rPr lang="en-US" altLang="ko-KR" b="1" u="sng" dirty="0" smtClean="0">
                <a:ea typeface="ＭＳ Ｐゴシック" charset="-128"/>
              </a:rPr>
              <a:t>: Estimated Funds Report Class</a:t>
            </a:r>
          </a:p>
          <a:p>
            <a:pPr eaLnBrk="1" hangingPunct="1">
              <a:defRPr/>
            </a:pPr>
            <a:endParaRPr lang="en-US" altLang="ko-KR" sz="3200" b="1" u="sng" dirty="0" smtClean="0">
              <a:solidFill>
                <a:srgbClr val="FFFF66"/>
              </a:solidFill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A1F0644-84A4-4442-AEA1-DC56893306A3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8</a:t>
            </a:r>
          </a:p>
          <a:p>
            <a:pPr lvl="1" eaLnBrk="1" hangingPunct="1">
              <a:defRPr/>
            </a:pPr>
            <a:r>
              <a:rPr lang="ko-KR" altLang="en-US" dirty="0" smtClean="0"/>
              <a:t>마지막으로 승인은 </a:t>
            </a:r>
            <a:r>
              <a:rPr lang="en-US" altLang="ko-KR" dirty="0" smtClean="0"/>
              <a:t>MSG </a:t>
            </a:r>
            <a:r>
              <a:rPr lang="ko-KR" altLang="en-US" dirty="0" err="1" smtClean="0"/>
              <a:t>스탭</a:t>
            </a:r>
            <a:r>
              <a:rPr lang="ko-KR" altLang="en-US" dirty="0" smtClean="0"/>
              <a:t> 멤버에게 작업이 성공적으로 완료되었다고 알림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다음의 메시지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12: Send successful completion message</a:t>
            </a:r>
          </a:p>
          <a:p>
            <a:pPr lvl="2" eaLnBrk="1" hangingPunct="1">
              <a:defRPr/>
            </a:pPr>
            <a:r>
              <a:rPr lang="en-US" altLang="ko-KR" dirty="0" smtClean="0"/>
              <a:t>13: Send successful completion message</a:t>
            </a:r>
          </a:p>
          <a:p>
            <a:pPr lvl="2" eaLnBrk="1" hangingPunct="1">
              <a:defRPr/>
            </a:pPr>
            <a:r>
              <a:rPr lang="en-US" altLang="ko-KR" dirty="0" smtClean="0"/>
              <a:t>14: Transfer successful completion message, and </a:t>
            </a:r>
          </a:p>
          <a:p>
            <a:pPr lvl="2" eaLnBrk="1" hangingPunct="1">
              <a:defRPr/>
            </a:pPr>
            <a:r>
              <a:rPr lang="en-US" altLang="ko-KR" dirty="0" smtClean="0"/>
              <a:t>15: Display successful completion message</a:t>
            </a: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6229150-4B45-4D67-852F-95E1B3B3BD64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소프트웨어공학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소프트웨어공학 서식</Template>
  <TotalTime>26670</TotalTime>
  <Words>5764</Words>
  <Application>Microsoft Office PowerPoint</Application>
  <PresentationFormat>화면 슬라이드 쇼(4:3)</PresentationFormat>
  <Paragraphs>1194</Paragraphs>
  <Slides>148</Slides>
  <Notes>148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148</vt:i4>
      </vt:variant>
    </vt:vector>
  </HeadingPairs>
  <TitlesOfParts>
    <vt:vector size="162" baseType="lpstr">
      <vt:lpstr>굴림</vt:lpstr>
      <vt:lpstr>Arial</vt:lpstr>
      <vt:lpstr>맑은 고딕</vt:lpstr>
      <vt:lpstr>HY울릉도M</vt:lpstr>
      <vt:lpstr>ＭＳ Ｐゴシック</vt:lpstr>
      <vt:lpstr>HY동녘B</vt:lpstr>
      <vt:lpstr>Arial Black</vt:lpstr>
      <vt:lpstr>HY견고딕</vt:lpstr>
      <vt:lpstr>Webdings</vt:lpstr>
      <vt:lpstr>Wingdings</vt:lpstr>
      <vt:lpstr>Courier New</vt:lpstr>
      <vt:lpstr>Monotype Sorts</vt:lpstr>
      <vt:lpstr>Times New Roman</vt:lpstr>
      <vt:lpstr>소프트웨어공학 서식</vt:lpstr>
      <vt:lpstr>Object-Oriented and     Classical Software Engineering</vt:lpstr>
      <vt:lpstr>Chapter 13.     객체-지향 분석</vt:lpstr>
      <vt:lpstr>PowerPoint 프레젠테이션</vt:lpstr>
      <vt:lpstr>PowerPoint 프레젠테이션</vt:lpstr>
      <vt:lpstr>13.0 객체-지향 분석</vt:lpstr>
      <vt:lpstr>13.1  분석 워크플로</vt:lpstr>
      <vt:lpstr>13.1  분석 워크플로</vt:lpstr>
      <vt:lpstr>13.1  분석 워크플로</vt:lpstr>
      <vt:lpstr>13.1  분석 워크플로</vt:lpstr>
      <vt:lpstr>13.1  분석 워크플로</vt:lpstr>
      <vt:lpstr>13.2  엔티티 클래스들 추출법</vt:lpstr>
      <vt:lpstr>13.3  객체-지향 분석: Elevator Problem Case Study</vt:lpstr>
      <vt:lpstr>13.4  기능적 모델링: Elevator Problem Case Study</vt:lpstr>
      <vt:lpstr>13.4  기능적 모델링: Elevator Problem Case Study</vt:lpstr>
      <vt:lpstr>13.4  기능적 모델링: Elevator Problem Case Study</vt:lpstr>
      <vt:lpstr>13.4  기능적 모델링: Elevator Problem Case Study</vt:lpstr>
      <vt:lpstr>13.4  기능적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13.6  동적 모델링: The Elevator Problem Case Study</vt:lpstr>
      <vt:lpstr>13.6  동적 모델링: The Elevator Problem Case Study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13.8  경계와 콘트롤 클래스들 추출</vt:lpstr>
      <vt:lpstr>13.9  초기 기능적 모델: MSG Foundation</vt:lpstr>
      <vt:lpstr>13.9  초기 기능적 모델: MSG Foundation</vt:lpstr>
      <vt:lpstr>13.9  초기 기능적 모델: MSG Foundation</vt:lpstr>
      <vt:lpstr>13.9  초기 기능적 모델: MSG Foundation</vt:lpstr>
      <vt:lpstr>13.9  초기 기능적 모델: MSG Foundation</vt:lpstr>
      <vt:lpstr>13.9  초기 기능적 모델: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13.11  초기 동적 모델: MSG Foundation</vt:lpstr>
      <vt:lpstr>13.11  초기 동적 모델: MSG Foundation</vt:lpstr>
      <vt:lpstr>13.11  초기 동적 모델: MSG Foundation</vt:lpstr>
      <vt:lpstr>13.11  초기 동적 모델: MSG Foundation</vt:lpstr>
      <vt:lpstr>13.11  초기 동적 모델: MSG Foundation</vt:lpstr>
      <vt:lpstr>13.11  초기 동적 모델: MSG Foundation</vt:lpstr>
      <vt:lpstr>13.11  초기 동적 모델: MSG Foundation</vt:lpstr>
      <vt:lpstr>13.12  엔티티 클래스들 개정하기: MSG Foundation</vt:lpstr>
      <vt:lpstr>13.12  엔티티 클래스들 개정하기: MSG Foundation</vt:lpstr>
      <vt:lpstr>13.12  엔티티 클래스들 개정하기: MSG Foundation</vt:lpstr>
      <vt:lpstr>13.12  엔티티 클래스들 개정하기: MSG Foundation</vt:lpstr>
      <vt:lpstr>13.12  엔티티 클래스들 개정하기: MSG Foundation</vt:lpstr>
      <vt:lpstr>13.13  경계 클래스들 추출하기: MSG Foundation</vt:lpstr>
      <vt:lpstr>13.13  경계 클래스들 추출하기: MSG Foundation</vt:lpstr>
      <vt:lpstr>13.13  경계 클래스들 추출하기: MSG Foundation</vt:lpstr>
      <vt:lpstr>13.13  경계 클래스들 추출하기: MSG Foundation</vt:lpstr>
      <vt:lpstr>13.14  콘트롤 클래스들 추출하기: MSG Foundation</vt:lpstr>
      <vt:lpstr>13.14  콘트롤 클래스들 추출하기: MSG Foundation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13.16  클래스 다이어그램 점진시키기: The MSG Foundation</vt:lpstr>
      <vt:lpstr>13.16  클래스 다이어그램 점진시키기: The MSG Foundation</vt:lpstr>
      <vt:lpstr>13.16  클래스 다이어그램 점진시키기: The MSG Foundation</vt:lpstr>
      <vt:lpstr>13.16  클래스 다이어그램 점진시키기: The MSG Foundation</vt:lpstr>
      <vt:lpstr>13.17  테스트 워크플로: MSG Foundation</vt:lpstr>
      <vt:lpstr>13.18  Unified Process의 명세문서</vt:lpstr>
      <vt:lpstr>13.18  Unified Process의 명세문서</vt:lpstr>
      <vt:lpstr>13.18  Unified Process의 명세문서</vt:lpstr>
      <vt:lpstr>13.19  액터와 유스 케이스</vt:lpstr>
      <vt:lpstr>13.19  액터와 유스 케이스</vt:lpstr>
      <vt:lpstr>13.19  액터와 유스 케이스</vt:lpstr>
      <vt:lpstr>13.20  객체-지향 분석 워크플로용 CASE 툴</vt:lpstr>
      <vt:lpstr>13.21 객체-지향 분석 워크플로를 위한 척도</vt:lpstr>
      <vt:lpstr>13.22  객체-지향 분석 워크플로의 난제</vt:lpstr>
      <vt:lpstr>13.22  객체-지향 분석 워크플로의 난제</vt:lpstr>
      <vt:lpstr>13.22  객체-지향 분석 워크플로의 난제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14.   Quality Concepts</dc:title>
  <dc:creator>hae</dc:creator>
  <cp:lastModifiedBy>CNLAB</cp:lastModifiedBy>
  <cp:revision>1778</cp:revision>
  <dcterms:created xsi:type="dcterms:W3CDTF">2010-06-28T15:09:10Z</dcterms:created>
  <dcterms:modified xsi:type="dcterms:W3CDTF">2017-09-09T10:03:01Z</dcterms:modified>
</cp:coreProperties>
</file>